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1" r:id="rId1"/>
  </p:sldMasterIdLst>
  <p:notesMasterIdLst>
    <p:notesMasterId r:id="rId37"/>
  </p:notesMasterIdLst>
  <p:handoutMasterIdLst>
    <p:handoutMasterId r:id="rId38"/>
  </p:handoutMasterIdLst>
  <p:sldIdLst>
    <p:sldId id="338" r:id="rId2"/>
    <p:sldId id="399" r:id="rId3"/>
    <p:sldId id="349" r:id="rId4"/>
    <p:sldId id="351" r:id="rId5"/>
    <p:sldId id="395" r:id="rId6"/>
    <p:sldId id="352" r:id="rId7"/>
    <p:sldId id="353" r:id="rId8"/>
    <p:sldId id="396" r:id="rId9"/>
    <p:sldId id="355" r:id="rId10"/>
    <p:sldId id="356" r:id="rId11"/>
    <p:sldId id="357" r:id="rId12"/>
    <p:sldId id="358" r:id="rId13"/>
    <p:sldId id="359" r:id="rId14"/>
    <p:sldId id="400" r:id="rId15"/>
    <p:sldId id="369" r:id="rId16"/>
    <p:sldId id="370" r:id="rId17"/>
    <p:sldId id="371" r:id="rId18"/>
    <p:sldId id="372" r:id="rId19"/>
    <p:sldId id="373" r:id="rId20"/>
    <p:sldId id="374" r:id="rId21"/>
    <p:sldId id="401" r:id="rId22"/>
    <p:sldId id="375" r:id="rId23"/>
    <p:sldId id="376" r:id="rId24"/>
    <p:sldId id="377" r:id="rId25"/>
    <p:sldId id="378" r:id="rId26"/>
    <p:sldId id="379" r:id="rId27"/>
    <p:sldId id="380" r:id="rId28"/>
    <p:sldId id="381" r:id="rId29"/>
    <p:sldId id="402" r:id="rId30"/>
    <p:sldId id="383" r:id="rId31"/>
    <p:sldId id="397" r:id="rId32"/>
    <p:sldId id="384" r:id="rId33"/>
    <p:sldId id="385" r:id="rId34"/>
    <p:sldId id="386" r:id="rId35"/>
    <p:sldId id="398" r:id="rId36"/>
  </p:sldIdLst>
  <p:sldSz cx="9144000" cy="5143500" type="screen16x9"/>
  <p:notesSz cx="9296400" cy="7010400"/>
  <p:defaultTextStyle>
    <a:defPPr>
      <a:defRPr lang="en-US"/>
    </a:defPPr>
    <a:lvl1pPr algn="l" rtl="0" fontAlgn="base">
      <a:spcBef>
        <a:spcPct val="0"/>
      </a:spcBef>
      <a:spcAft>
        <a:spcPct val="0"/>
      </a:spcAft>
      <a:defRPr sz="3200" kern="1200">
        <a:solidFill>
          <a:schemeClr val="tx2"/>
        </a:solidFill>
        <a:latin typeface="News Gothic MT" charset="0"/>
        <a:ea typeface="Geneva" charset="0"/>
        <a:cs typeface="Geneva" charset="0"/>
      </a:defRPr>
    </a:lvl1pPr>
    <a:lvl2pPr marL="457200" algn="l" rtl="0" fontAlgn="base">
      <a:spcBef>
        <a:spcPct val="0"/>
      </a:spcBef>
      <a:spcAft>
        <a:spcPct val="0"/>
      </a:spcAft>
      <a:defRPr sz="3200" kern="1200">
        <a:solidFill>
          <a:schemeClr val="tx2"/>
        </a:solidFill>
        <a:latin typeface="News Gothic MT" charset="0"/>
        <a:ea typeface="Geneva" charset="0"/>
        <a:cs typeface="Geneva" charset="0"/>
      </a:defRPr>
    </a:lvl2pPr>
    <a:lvl3pPr marL="914400" algn="l" rtl="0" fontAlgn="base">
      <a:spcBef>
        <a:spcPct val="0"/>
      </a:spcBef>
      <a:spcAft>
        <a:spcPct val="0"/>
      </a:spcAft>
      <a:defRPr sz="3200" kern="1200">
        <a:solidFill>
          <a:schemeClr val="tx2"/>
        </a:solidFill>
        <a:latin typeface="News Gothic MT" charset="0"/>
        <a:ea typeface="Geneva" charset="0"/>
        <a:cs typeface="Geneva" charset="0"/>
      </a:defRPr>
    </a:lvl3pPr>
    <a:lvl4pPr marL="1371600" algn="l" rtl="0" fontAlgn="base">
      <a:spcBef>
        <a:spcPct val="0"/>
      </a:spcBef>
      <a:spcAft>
        <a:spcPct val="0"/>
      </a:spcAft>
      <a:defRPr sz="3200" kern="1200">
        <a:solidFill>
          <a:schemeClr val="tx2"/>
        </a:solidFill>
        <a:latin typeface="News Gothic MT" charset="0"/>
        <a:ea typeface="Geneva" charset="0"/>
        <a:cs typeface="Geneva" charset="0"/>
      </a:defRPr>
    </a:lvl4pPr>
    <a:lvl5pPr marL="1828800" algn="l" rtl="0" fontAlgn="base">
      <a:spcBef>
        <a:spcPct val="0"/>
      </a:spcBef>
      <a:spcAft>
        <a:spcPct val="0"/>
      </a:spcAft>
      <a:defRPr sz="3200" kern="1200">
        <a:solidFill>
          <a:schemeClr val="tx2"/>
        </a:solidFill>
        <a:latin typeface="News Gothic MT" charset="0"/>
        <a:ea typeface="Geneva" charset="0"/>
        <a:cs typeface="Geneva" charset="0"/>
      </a:defRPr>
    </a:lvl5pPr>
    <a:lvl6pPr marL="2286000" algn="l" defTabSz="457200" rtl="0" eaLnBrk="1" latinLnBrk="0" hangingPunct="1">
      <a:defRPr sz="3200" kern="1200">
        <a:solidFill>
          <a:schemeClr val="tx2"/>
        </a:solidFill>
        <a:latin typeface="News Gothic MT" charset="0"/>
        <a:ea typeface="Geneva" charset="0"/>
        <a:cs typeface="Geneva" charset="0"/>
      </a:defRPr>
    </a:lvl6pPr>
    <a:lvl7pPr marL="2743200" algn="l" defTabSz="457200" rtl="0" eaLnBrk="1" latinLnBrk="0" hangingPunct="1">
      <a:defRPr sz="3200" kern="1200">
        <a:solidFill>
          <a:schemeClr val="tx2"/>
        </a:solidFill>
        <a:latin typeface="News Gothic MT" charset="0"/>
        <a:ea typeface="Geneva" charset="0"/>
        <a:cs typeface="Geneva" charset="0"/>
      </a:defRPr>
    </a:lvl7pPr>
    <a:lvl8pPr marL="3200400" algn="l" defTabSz="457200" rtl="0" eaLnBrk="1" latinLnBrk="0" hangingPunct="1">
      <a:defRPr sz="3200" kern="1200">
        <a:solidFill>
          <a:schemeClr val="tx2"/>
        </a:solidFill>
        <a:latin typeface="News Gothic MT" charset="0"/>
        <a:ea typeface="Geneva" charset="0"/>
        <a:cs typeface="Geneva" charset="0"/>
      </a:defRPr>
    </a:lvl8pPr>
    <a:lvl9pPr marL="3657600" algn="l" defTabSz="457200" rtl="0" eaLnBrk="1" latinLnBrk="0" hangingPunct="1">
      <a:defRPr sz="3200" kern="1200">
        <a:solidFill>
          <a:schemeClr val="tx2"/>
        </a:solidFill>
        <a:latin typeface="News Gothic MT" charset="0"/>
        <a:ea typeface="Geneva" charset="0"/>
        <a:cs typeface="Geneva" charset="0"/>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15:guide id="1" orient="horz" pos="2208">
          <p15:clr>
            <a:srgbClr val="A4A3A4"/>
          </p15:clr>
        </p15:guide>
        <p15:guide id="2" pos="292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frame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3154"/>
    <a:srgbClr val="3A85B3"/>
    <a:srgbClr val="37ABB7"/>
    <a:srgbClr val="CC0000"/>
    <a:srgbClr val="C9935D"/>
    <a:srgbClr val="D7AF87"/>
    <a:srgbClr val="8C5D2E"/>
    <a:srgbClr val="CC66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595"/>
  </p:normalViewPr>
  <p:slideViewPr>
    <p:cSldViewPr snapToGrid="0">
      <p:cViewPr varScale="1">
        <p:scale>
          <a:sx n="111" d="100"/>
          <a:sy n="111" d="100"/>
        </p:scale>
        <p:origin x="634" y="82"/>
      </p:cViewPr>
      <p:guideLst>
        <p:guide orient="horz" pos="1620"/>
        <p:guide pos="2880"/>
      </p:guideLst>
    </p:cSldViewPr>
  </p:slideViewPr>
  <p:notesTextViewPr>
    <p:cViewPr>
      <p:scale>
        <a:sx n="1" d="1"/>
        <a:sy n="1" d="1"/>
      </p:scale>
      <p:origin x="0" y="0"/>
    </p:cViewPr>
  </p:notesTextViewPr>
  <p:notesViewPr>
    <p:cSldViewPr snapToGrid="0">
      <p:cViewPr varScale="1">
        <p:scale>
          <a:sx n="84" d="100"/>
          <a:sy n="84" d="100"/>
        </p:scale>
        <p:origin x="-3768" y="-84"/>
      </p:cViewPr>
      <p:guideLst>
        <p:guide orient="horz" pos="2208"/>
        <p:guide pos="292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3010" name="Rectangle 2"/>
          <p:cNvSpPr>
            <a:spLocks noGrp="1" noChangeArrowheads="1"/>
          </p:cNvSpPr>
          <p:nvPr>
            <p:ph type="hdr" sz="quarter"/>
          </p:nvPr>
        </p:nvSpPr>
        <p:spPr bwMode="auto">
          <a:xfrm>
            <a:off x="1" y="0"/>
            <a:ext cx="4029282" cy="350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68" tIns="46585" rIns="93168" bIns="46585" numCol="1" anchor="t" anchorCtr="0" compatLnSpc="1">
            <a:prstTxWarp prst="textNoShape">
              <a:avLst/>
            </a:prstTxWarp>
          </a:bodyPr>
          <a:lstStyle>
            <a:lvl1pPr defTabSz="931863" eaLnBrk="0" hangingPunct="0">
              <a:defRPr sz="1200">
                <a:solidFill>
                  <a:schemeClr val="tx1"/>
                </a:solidFill>
                <a:latin typeface="Verdana" pitchFamily="34" charset="0"/>
                <a:ea typeface="+mn-ea"/>
                <a:cs typeface="+mn-cs"/>
              </a:defRPr>
            </a:lvl1pPr>
          </a:lstStyle>
          <a:p>
            <a:pPr>
              <a:defRPr/>
            </a:pPr>
            <a:endParaRPr lang="en-US" altLang="en-US" dirty="0"/>
          </a:p>
        </p:txBody>
      </p:sp>
      <p:sp>
        <p:nvSpPr>
          <p:cNvPr id="43011" name="Rectangle 3"/>
          <p:cNvSpPr>
            <a:spLocks noGrp="1" noChangeArrowheads="1"/>
          </p:cNvSpPr>
          <p:nvPr>
            <p:ph type="dt" sz="quarter" idx="1"/>
          </p:nvPr>
        </p:nvSpPr>
        <p:spPr bwMode="auto">
          <a:xfrm>
            <a:off x="5267119" y="0"/>
            <a:ext cx="4029282" cy="3507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68" tIns="46585" rIns="93168" bIns="46585" numCol="1" anchor="t" anchorCtr="0" compatLnSpc="1">
            <a:prstTxWarp prst="textNoShape">
              <a:avLst/>
            </a:prstTxWarp>
          </a:bodyPr>
          <a:lstStyle>
            <a:lvl1pPr algn="r" defTabSz="931863" eaLnBrk="0" hangingPunct="0">
              <a:defRPr sz="1200">
                <a:solidFill>
                  <a:schemeClr val="tx1"/>
                </a:solidFill>
                <a:latin typeface="Verdana" pitchFamily="34" charset="0"/>
                <a:ea typeface="+mn-ea"/>
                <a:cs typeface="+mn-cs"/>
              </a:defRPr>
            </a:lvl1pPr>
          </a:lstStyle>
          <a:p>
            <a:pPr>
              <a:defRPr/>
            </a:pPr>
            <a:endParaRPr lang="en-US" altLang="en-US" dirty="0"/>
          </a:p>
        </p:txBody>
      </p:sp>
      <p:sp>
        <p:nvSpPr>
          <p:cNvPr id="43012" name="Rectangle 4"/>
          <p:cNvSpPr>
            <a:spLocks noGrp="1" noChangeArrowheads="1"/>
          </p:cNvSpPr>
          <p:nvPr>
            <p:ph type="ftr" sz="quarter" idx="2"/>
          </p:nvPr>
        </p:nvSpPr>
        <p:spPr bwMode="auto">
          <a:xfrm>
            <a:off x="1" y="6659641"/>
            <a:ext cx="4029282" cy="350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68" tIns="46585" rIns="93168" bIns="46585" numCol="1" anchor="b" anchorCtr="0" compatLnSpc="1">
            <a:prstTxWarp prst="textNoShape">
              <a:avLst/>
            </a:prstTxWarp>
          </a:bodyPr>
          <a:lstStyle>
            <a:lvl1pPr defTabSz="931863" eaLnBrk="0" hangingPunct="0">
              <a:defRPr sz="1200">
                <a:solidFill>
                  <a:schemeClr val="tx1"/>
                </a:solidFill>
                <a:latin typeface="Verdana" pitchFamily="34" charset="0"/>
                <a:ea typeface="+mn-ea"/>
                <a:cs typeface="+mn-cs"/>
              </a:defRPr>
            </a:lvl1pPr>
          </a:lstStyle>
          <a:p>
            <a:pPr>
              <a:defRPr/>
            </a:pPr>
            <a:endParaRPr lang="en-US" altLang="en-US" dirty="0"/>
          </a:p>
        </p:txBody>
      </p:sp>
      <p:sp>
        <p:nvSpPr>
          <p:cNvPr id="43013" name="Rectangle 5"/>
          <p:cNvSpPr>
            <a:spLocks noGrp="1" noChangeArrowheads="1"/>
          </p:cNvSpPr>
          <p:nvPr>
            <p:ph type="sldNum" sz="quarter" idx="3"/>
          </p:nvPr>
        </p:nvSpPr>
        <p:spPr bwMode="auto">
          <a:xfrm>
            <a:off x="5267119" y="6659641"/>
            <a:ext cx="4029282" cy="350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68" tIns="46585" rIns="93168" bIns="46585" numCol="1" anchor="b" anchorCtr="0" compatLnSpc="1">
            <a:prstTxWarp prst="textNoShape">
              <a:avLst/>
            </a:prstTxWarp>
          </a:bodyPr>
          <a:lstStyle>
            <a:lvl1pPr algn="r" defTabSz="931863" eaLnBrk="0" hangingPunct="0">
              <a:defRPr sz="1200">
                <a:solidFill>
                  <a:schemeClr val="tx1"/>
                </a:solidFill>
                <a:latin typeface="Verdana" pitchFamily="34" charset="0"/>
                <a:ea typeface="+mn-ea"/>
                <a:cs typeface="+mn-cs"/>
              </a:defRPr>
            </a:lvl1pPr>
          </a:lstStyle>
          <a:p>
            <a:pPr>
              <a:defRPr/>
            </a:pPr>
            <a:fld id="{86C130B2-32AE-9443-97FE-CAD387D229D8}" type="slidenum">
              <a:rPr lang="en-US" altLang="en-US"/>
              <a:pPr>
                <a:defRPr/>
              </a:pPr>
              <a:t>‹#›</a:t>
            </a:fld>
            <a:endParaRPr lang="en-US" altLang="en-US" dirty="0"/>
          </a:p>
        </p:txBody>
      </p:sp>
    </p:spTree>
    <p:extLst>
      <p:ext uri="{BB962C8B-B14F-4D97-AF65-F5344CB8AC3E}">
        <p14:creationId xmlns:p14="http://schemas.microsoft.com/office/powerpoint/2010/main" val="39733397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1026"/>
          <p:cNvSpPr>
            <a:spLocks noGrp="1" noChangeArrowheads="1"/>
          </p:cNvSpPr>
          <p:nvPr>
            <p:ph type="hdr" sz="quarter"/>
          </p:nvPr>
        </p:nvSpPr>
        <p:spPr bwMode="auto">
          <a:xfrm>
            <a:off x="0" y="0"/>
            <a:ext cx="4041913" cy="344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2" tIns="45716" rIns="91432" bIns="45716" numCol="1" anchor="t" anchorCtr="0" compatLnSpc="1">
            <a:prstTxWarp prst="textNoShape">
              <a:avLst/>
            </a:prstTxWarp>
          </a:bodyPr>
          <a:lstStyle>
            <a:lvl1pPr>
              <a:defRPr sz="1200">
                <a:latin typeface="Verdana" pitchFamily="34" charset="0"/>
                <a:ea typeface="+mn-ea"/>
                <a:cs typeface="+mn-cs"/>
              </a:defRPr>
            </a:lvl1pPr>
          </a:lstStyle>
          <a:p>
            <a:pPr>
              <a:defRPr/>
            </a:pPr>
            <a:endParaRPr lang="en-US" altLang="en-US" dirty="0"/>
          </a:p>
        </p:txBody>
      </p:sp>
      <p:sp>
        <p:nvSpPr>
          <p:cNvPr id="69635" name="Rectangle 1027"/>
          <p:cNvSpPr>
            <a:spLocks noGrp="1" noChangeArrowheads="1"/>
          </p:cNvSpPr>
          <p:nvPr>
            <p:ph type="dt" idx="1"/>
          </p:nvPr>
        </p:nvSpPr>
        <p:spPr bwMode="auto">
          <a:xfrm>
            <a:off x="5254487" y="0"/>
            <a:ext cx="4041913" cy="344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2" tIns="45716" rIns="91432" bIns="45716" numCol="1" anchor="t" anchorCtr="0" compatLnSpc="1">
            <a:prstTxWarp prst="textNoShape">
              <a:avLst/>
            </a:prstTxWarp>
          </a:bodyPr>
          <a:lstStyle>
            <a:lvl1pPr algn="r">
              <a:defRPr sz="1200">
                <a:latin typeface="Verdana" pitchFamily="34" charset="0"/>
                <a:ea typeface="+mn-ea"/>
                <a:cs typeface="+mn-cs"/>
              </a:defRPr>
            </a:lvl1pPr>
          </a:lstStyle>
          <a:p>
            <a:pPr>
              <a:defRPr/>
            </a:pPr>
            <a:endParaRPr lang="en-US" altLang="en-US" dirty="0"/>
          </a:p>
        </p:txBody>
      </p:sp>
      <p:sp>
        <p:nvSpPr>
          <p:cNvPr id="10244" name="Rectangle 1028"/>
          <p:cNvSpPr>
            <a:spLocks noGrp="1" noRot="1" noChangeAspect="1" noChangeArrowheads="1" noTextEdit="1"/>
          </p:cNvSpPr>
          <p:nvPr>
            <p:ph type="sldImg" idx="2"/>
          </p:nvPr>
        </p:nvSpPr>
        <p:spPr bwMode="auto">
          <a:xfrm>
            <a:off x="2298700" y="517525"/>
            <a:ext cx="4699000" cy="2643188"/>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 uri="{FAA26D3D-D897-4be2-8F04-BA451C77F1D7}">
              <ma14:placeholderFlag xmlns="" xmlns:ma14="http://schemas.microsoft.com/office/mac/drawingml/2011/main" val="1"/>
            </a:ext>
          </a:extLst>
        </p:spPr>
      </p:sp>
      <p:sp>
        <p:nvSpPr>
          <p:cNvPr id="69637" name="Rectangle 1029"/>
          <p:cNvSpPr>
            <a:spLocks noGrp="1" noChangeArrowheads="1"/>
          </p:cNvSpPr>
          <p:nvPr>
            <p:ph type="body" sz="quarter" idx="3"/>
          </p:nvPr>
        </p:nvSpPr>
        <p:spPr bwMode="auto">
          <a:xfrm>
            <a:off x="1212574" y="3332813"/>
            <a:ext cx="6871252" cy="31604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2" tIns="45716" rIns="91432" bIns="45716" numCol="1" anchor="t" anchorCtr="0" compatLnSpc="1">
            <a:prstTxWarp prst="textNoShape">
              <a:avLst/>
            </a:prstTxWarp>
          </a:bodyPr>
          <a:lstStyle/>
          <a:p>
            <a:pPr lvl="0"/>
            <a:r>
              <a:rPr lang="en-US" altLang="en-US" noProof="0" smtClean="0"/>
              <a:t>Click to edit Master text styles</a:t>
            </a:r>
          </a:p>
          <a:p>
            <a:pPr lvl="1"/>
            <a:r>
              <a:rPr lang="en-US" altLang="en-US" noProof="0" smtClean="0"/>
              <a:t>Second level</a:t>
            </a:r>
          </a:p>
          <a:p>
            <a:pPr lvl="2"/>
            <a:r>
              <a:rPr lang="en-US" altLang="en-US" noProof="0" smtClean="0"/>
              <a:t>Third level</a:t>
            </a:r>
          </a:p>
          <a:p>
            <a:pPr lvl="3"/>
            <a:r>
              <a:rPr lang="en-US" altLang="en-US" noProof="0" smtClean="0"/>
              <a:t>Fourth level</a:t>
            </a:r>
          </a:p>
          <a:p>
            <a:pPr lvl="4"/>
            <a:r>
              <a:rPr lang="en-US" altLang="en-US" noProof="0" smtClean="0"/>
              <a:t>Fifth level</a:t>
            </a:r>
          </a:p>
        </p:txBody>
      </p:sp>
      <p:sp>
        <p:nvSpPr>
          <p:cNvPr id="69638" name="Rectangle 1030"/>
          <p:cNvSpPr>
            <a:spLocks noGrp="1" noChangeArrowheads="1"/>
          </p:cNvSpPr>
          <p:nvPr>
            <p:ph type="ftr" sz="quarter" idx="4"/>
          </p:nvPr>
        </p:nvSpPr>
        <p:spPr bwMode="auto">
          <a:xfrm>
            <a:off x="0" y="6665626"/>
            <a:ext cx="4041913" cy="344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2" tIns="45716" rIns="91432" bIns="45716" numCol="1" anchor="b" anchorCtr="0" compatLnSpc="1">
            <a:prstTxWarp prst="textNoShape">
              <a:avLst/>
            </a:prstTxWarp>
          </a:bodyPr>
          <a:lstStyle>
            <a:lvl1pPr>
              <a:defRPr sz="1200">
                <a:latin typeface="Verdana" pitchFamily="34" charset="0"/>
                <a:ea typeface="+mn-ea"/>
                <a:cs typeface="+mn-cs"/>
              </a:defRPr>
            </a:lvl1pPr>
          </a:lstStyle>
          <a:p>
            <a:pPr>
              <a:defRPr/>
            </a:pPr>
            <a:endParaRPr lang="en-US" altLang="en-US" dirty="0"/>
          </a:p>
        </p:txBody>
      </p:sp>
      <p:sp>
        <p:nvSpPr>
          <p:cNvPr id="69639" name="Rectangle 1031"/>
          <p:cNvSpPr>
            <a:spLocks noGrp="1" noChangeArrowheads="1"/>
          </p:cNvSpPr>
          <p:nvPr>
            <p:ph type="sldNum" sz="quarter" idx="5"/>
          </p:nvPr>
        </p:nvSpPr>
        <p:spPr bwMode="auto">
          <a:xfrm>
            <a:off x="5254487" y="6665626"/>
            <a:ext cx="4041913" cy="344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2" tIns="45716" rIns="91432" bIns="45716" numCol="1" anchor="b" anchorCtr="0" compatLnSpc="1">
            <a:prstTxWarp prst="textNoShape">
              <a:avLst/>
            </a:prstTxWarp>
          </a:bodyPr>
          <a:lstStyle>
            <a:lvl1pPr algn="r">
              <a:defRPr sz="1200">
                <a:latin typeface="Verdana" pitchFamily="34" charset="0"/>
                <a:ea typeface="+mn-ea"/>
                <a:cs typeface="+mn-cs"/>
              </a:defRPr>
            </a:lvl1pPr>
          </a:lstStyle>
          <a:p>
            <a:pPr>
              <a:defRPr/>
            </a:pPr>
            <a:fld id="{E08DEA77-CBA8-F84F-8869-D352A130CDE3}" type="slidenum">
              <a:rPr lang="en-US" altLang="en-US"/>
              <a:pPr>
                <a:defRPr/>
              </a:pPr>
              <a:t>‹#›</a:t>
            </a:fld>
            <a:endParaRPr lang="en-US" altLang="en-US" dirty="0"/>
          </a:p>
        </p:txBody>
      </p:sp>
    </p:spTree>
    <p:extLst>
      <p:ext uri="{BB962C8B-B14F-4D97-AF65-F5344CB8AC3E}">
        <p14:creationId xmlns:p14="http://schemas.microsoft.com/office/powerpoint/2010/main" val="16762553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Geneva" charset="0"/>
        <a:cs typeface="Geneva" charset="0"/>
      </a:defRPr>
    </a:lvl1pPr>
    <a:lvl2pPr marL="457200" algn="l" rtl="0" eaLnBrk="0" fontAlgn="base" hangingPunct="0">
      <a:spcBef>
        <a:spcPct val="30000"/>
      </a:spcBef>
      <a:spcAft>
        <a:spcPct val="0"/>
      </a:spcAft>
      <a:defRPr sz="1200" kern="1200">
        <a:solidFill>
          <a:schemeClr val="tx1"/>
        </a:solidFill>
        <a:latin typeface="Times New Roman" pitchFamily="18" charset="0"/>
        <a:ea typeface="Geneva" charset="0"/>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Geneva" charset="0"/>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Geneva" charset="0"/>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Geneva"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1B9568-8F58-4670-AF4F-A0FF96EC9A69}" type="slidenum">
              <a:rPr lang="en-US" smtClean="0"/>
              <a:t>1</a:t>
            </a:fld>
            <a:endParaRPr lang="en-US" dirty="0"/>
          </a:p>
        </p:txBody>
      </p:sp>
    </p:spTree>
    <p:extLst>
      <p:ext uri="{BB962C8B-B14F-4D97-AF65-F5344CB8AC3E}">
        <p14:creationId xmlns:p14="http://schemas.microsoft.com/office/powerpoint/2010/main" val="11006839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1B9568-8F58-4670-AF4F-A0FF96EC9A69}" type="slidenum">
              <a:rPr lang="en-US" smtClean="0"/>
              <a:t>13</a:t>
            </a:fld>
            <a:endParaRPr lang="en-US" dirty="0"/>
          </a:p>
        </p:txBody>
      </p:sp>
    </p:spTree>
    <p:extLst>
      <p:ext uri="{BB962C8B-B14F-4D97-AF65-F5344CB8AC3E}">
        <p14:creationId xmlns:p14="http://schemas.microsoft.com/office/powerpoint/2010/main" val="20707893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Block definition diagrams (BDDs) are created to communicate structural information about a system. This design technique creates extensibility in your system design by decoupling the clients of services from any specific implementation of a provider of those services. BDDs are not tied to any specific stage of the system life cycle or level of design. They are created and referenced to support stakeholder needs analysis, requirements definition, architectural design, performance analysis, test case development, and integration. BDDs provide a complementary view of an aspect of your system of interest.</a:t>
            </a:r>
            <a:endParaRPr lang="en-US" dirty="0"/>
          </a:p>
        </p:txBody>
      </p:sp>
      <p:sp>
        <p:nvSpPr>
          <p:cNvPr id="4" name="Slide Number Placeholder 3"/>
          <p:cNvSpPr>
            <a:spLocks noGrp="1"/>
          </p:cNvSpPr>
          <p:nvPr>
            <p:ph type="sldNum" sz="quarter" idx="10"/>
          </p:nvPr>
        </p:nvSpPr>
        <p:spPr/>
        <p:txBody>
          <a:bodyPr/>
          <a:lstStyle/>
          <a:p>
            <a:fld id="{632DC839-D321-47FE-A7D2-00DD10A89967}" type="slidenum">
              <a:rPr lang="en-US" smtClean="0"/>
              <a:t>25</a:t>
            </a:fld>
            <a:endParaRPr lang="en-US" dirty="0"/>
          </a:p>
        </p:txBody>
      </p:sp>
    </p:spTree>
    <p:extLst>
      <p:ext uri="{BB962C8B-B14F-4D97-AF65-F5344CB8AC3E}">
        <p14:creationId xmlns:p14="http://schemas.microsoft.com/office/powerpoint/2010/main" val="27348988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Data flow diagrams are designed to illustrate how data is processed by a system in terms of inputs and outputs. As its name indicates, its focus is on the flow of information – where data comes from, where it goes, and how it gets stored. Microservices architecture pattern greatly increases the amount data flowing within an application and the complexity of the data exchanged between components, which makes data flow diagramming challenging. Component and data flow diagrams may not show every single possible component or data exchange between each component for clarity purposes. </a:t>
            </a:r>
            <a:endParaRPr lang="en-US" dirty="0"/>
          </a:p>
        </p:txBody>
      </p:sp>
      <p:sp>
        <p:nvSpPr>
          <p:cNvPr id="4" name="Slide Number Placeholder 3"/>
          <p:cNvSpPr>
            <a:spLocks noGrp="1"/>
          </p:cNvSpPr>
          <p:nvPr>
            <p:ph type="sldNum" sz="quarter" idx="10"/>
          </p:nvPr>
        </p:nvSpPr>
        <p:spPr/>
        <p:txBody>
          <a:bodyPr/>
          <a:lstStyle/>
          <a:p>
            <a:fld id="{632DC839-D321-47FE-A7D2-00DD10A89967}" type="slidenum">
              <a:rPr lang="en-US" smtClean="0"/>
              <a:t>26</a:t>
            </a:fld>
            <a:endParaRPr lang="en-US" dirty="0"/>
          </a:p>
        </p:txBody>
      </p:sp>
    </p:spTree>
    <p:extLst>
      <p:ext uri="{BB962C8B-B14F-4D97-AF65-F5344CB8AC3E}">
        <p14:creationId xmlns:p14="http://schemas.microsoft.com/office/powerpoint/2010/main" val="35038705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32DC839-D321-47FE-A7D2-00DD10A89967}" type="slidenum">
              <a:rPr lang="en-US" smtClean="0"/>
              <a:t>27</a:t>
            </a:fld>
            <a:endParaRPr lang="en-US" dirty="0"/>
          </a:p>
        </p:txBody>
      </p:sp>
    </p:spTree>
    <p:extLst>
      <p:ext uri="{BB962C8B-B14F-4D97-AF65-F5344CB8AC3E}">
        <p14:creationId xmlns:p14="http://schemas.microsoft.com/office/powerpoint/2010/main" val="125119024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a:t>
            </a:r>
            <a:r>
              <a:rPr lang="en-US" sz="1200" kern="1200" dirty="0">
                <a:solidFill>
                  <a:schemeClr val="tx1"/>
                </a:solidFill>
                <a:effectLst/>
                <a:latin typeface="+mn-lt"/>
                <a:ea typeface="+mn-ea"/>
                <a:cs typeface="+mn-cs"/>
              </a:rPr>
              <a:t>equence diagrams are interaction diagrams intended to show how objects operate with one another during a specific scenario and in what order. Sequence diagrams use a Message Sequence Chart construct to represent the system components and their interactions arranged in time sequence. They depict the objects involved in the scenario and the sequence of messages exchanged between the objects that are needed to carry out the functionality of the scenario.</a:t>
            </a:r>
            <a:endParaRPr lang="en-US" dirty="0"/>
          </a:p>
        </p:txBody>
      </p:sp>
      <p:sp>
        <p:nvSpPr>
          <p:cNvPr id="4" name="Slide Number Placeholder 3"/>
          <p:cNvSpPr>
            <a:spLocks noGrp="1"/>
          </p:cNvSpPr>
          <p:nvPr>
            <p:ph type="sldNum" sz="quarter" idx="10"/>
          </p:nvPr>
        </p:nvSpPr>
        <p:spPr/>
        <p:txBody>
          <a:bodyPr/>
          <a:lstStyle/>
          <a:p>
            <a:fld id="{632DC839-D321-47FE-A7D2-00DD10A89967}" type="slidenum">
              <a:rPr lang="en-US" smtClean="0"/>
              <a:t>28</a:t>
            </a:fld>
            <a:endParaRPr lang="en-US" dirty="0"/>
          </a:p>
        </p:txBody>
      </p:sp>
    </p:spTree>
    <p:extLst>
      <p:ext uri="{BB962C8B-B14F-4D97-AF65-F5344CB8AC3E}">
        <p14:creationId xmlns:p14="http://schemas.microsoft.com/office/powerpoint/2010/main" val="7486840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Migration to microservices does not have to follow a complete application rewrite approach. Microservices based systems are modular and as such are a perfect fit for an incremental refactoring of the monolithic application. Monolithic application services can be gradually migrated out of the monolithic application and replaced by a new application consisting of microservices. The newly created service will replace the legacy of service and keep interacting with the remaining services operating on monolithic application. Over time, the amount of functionality implemented by the monolithic application shrinks until either it disappears entirely or it becomes just another microservice. This strategy is akin to servicing your car while driving down the highway at 70 mph which can be challenging, but it is far less risky than attempting a complete microservices rewrite.</a:t>
            </a:r>
          </a:p>
        </p:txBody>
      </p:sp>
      <p:sp>
        <p:nvSpPr>
          <p:cNvPr id="4" name="Slide Number Placeholder 3"/>
          <p:cNvSpPr>
            <a:spLocks noGrp="1"/>
          </p:cNvSpPr>
          <p:nvPr>
            <p:ph type="sldNum" sz="quarter" idx="10"/>
          </p:nvPr>
        </p:nvSpPr>
        <p:spPr/>
        <p:txBody>
          <a:bodyPr/>
          <a:lstStyle/>
          <a:p>
            <a:fld id="{051B9568-8F58-4670-AF4F-A0FF96EC9A69}" type="slidenum">
              <a:rPr lang="en-US" smtClean="0"/>
              <a:t>30</a:t>
            </a:fld>
            <a:endParaRPr lang="en-US" dirty="0"/>
          </a:p>
        </p:txBody>
      </p:sp>
    </p:spTree>
    <p:extLst>
      <p:ext uri="{BB962C8B-B14F-4D97-AF65-F5344CB8AC3E}">
        <p14:creationId xmlns:p14="http://schemas.microsoft.com/office/powerpoint/2010/main" val="14982374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8DEA77-CBA8-F84F-8869-D352A130CDE3}" type="slidenum">
              <a:rPr lang="en-US" altLang="en-US" smtClean="0"/>
              <a:pPr>
                <a:defRPr/>
              </a:pPr>
              <a:t>31</a:t>
            </a:fld>
            <a:endParaRPr lang="en-US" altLang="en-US" dirty="0"/>
          </a:p>
        </p:txBody>
      </p:sp>
    </p:spTree>
    <p:extLst>
      <p:ext uri="{BB962C8B-B14F-4D97-AF65-F5344CB8AC3E}">
        <p14:creationId xmlns:p14="http://schemas.microsoft.com/office/powerpoint/2010/main" val="31205653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Migration to microservices does not have to follow a complete application rewrite approach. Microservices based systems are modular and as such are a perfect fit for an incremental refactoring of the monolithic application. Monolithic application services can be gradually migrated out of the monolithic application and replaced by a new application consisting of microservices. The newly created service will replace the legacy of service and keep interacting with the remaining services operating on monolithic application. Over time, the amount of functionality implemented by the monolithic application shrinks until either it disappears entirely or it becomes just another microservice. This strategy is akin to servicing your car while driving down the highway at 70 mph which can be challenging, but it is far less risky than attempting a complete microservices rewrite.</a:t>
            </a:r>
          </a:p>
        </p:txBody>
      </p:sp>
      <p:sp>
        <p:nvSpPr>
          <p:cNvPr id="4" name="Slide Number Placeholder 3"/>
          <p:cNvSpPr>
            <a:spLocks noGrp="1"/>
          </p:cNvSpPr>
          <p:nvPr>
            <p:ph type="sldNum" sz="quarter" idx="10"/>
          </p:nvPr>
        </p:nvSpPr>
        <p:spPr/>
        <p:txBody>
          <a:bodyPr/>
          <a:lstStyle/>
          <a:p>
            <a:fld id="{051B9568-8F58-4670-AF4F-A0FF96EC9A69}" type="slidenum">
              <a:rPr lang="en-US" smtClean="0"/>
              <a:t>32</a:t>
            </a:fld>
            <a:endParaRPr lang="en-US" dirty="0"/>
          </a:p>
        </p:txBody>
      </p:sp>
    </p:spTree>
    <p:extLst>
      <p:ext uri="{BB962C8B-B14F-4D97-AF65-F5344CB8AC3E}">
        <p14:creationId xmlns:p14="http://schemas.microsoft.com/office/powerpoint/2010/main" val="41653226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Migration to microservices does not have to follow a complete application rewrite approach. Microservices based systems are modular and as such are a perfect fit for an incremental refactoring of the monolithic application. Monolithic application services can be gradually migrated out of the monolithic application and replaced by a new application consisting of microservices. The newly created service will replace the legacy of service and keep interacting with the remaining services operating on monolithic application. Over time, the amount of functionality implemented by the monolithic application shrinks until either it disappears entirely or it becomes just another microservice. This strategy is akin to servicing your car while driving down the highway at 70 mph which can be challenging, but it is far less risky than attempting a complete microservices rewrite.</a:t>
            </a:r>
          </a:p>
        </p:txBody>
      </p:sp>
      <p:sp>
        <p:nvSpPr>
          <p:cNvPr id="4" name="Slide Number Placeholder 3"/>
          <p:cNvSpPr>
            <a:spLocks noGrp="1"/>
          </p:cNvSpPr>
          <p:nvPr>
            <p:ph type="sldNum" sz="quarter" idx="10"/>
          </p:nvPr>
        </p:nvSpPr>
        <p:spPr/>
        <p:txBody>
          <a:bodyPr/>
          <a:lstStyle/>
          <a:p>
            <a:fld id="{051B9568-8F58-4670-AF4F-A0FF96EC9A69}" type="slidenum">
              <a:rPr lang="en-US" smtClean="0"/>
              <a:t>33</a:t>
            </a:fld>
            <a:endParaRPr lang="en-US" dirty="0"/>
          </a:p>
        </p:txBody>
      </p:sp>
    </p:spTree>
    <p:extLst>
      <p:ext uri="{BB962C8B-B14F-4D97-AF65-F5344CB8AC3E}">
        <p14:creationId xmlns:p14="http://schemas.microsoft.com/office/powerpoint/2010/main" val="3241513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first step of extracting a module is to define a coarse‑grained interface between the module and the monolith. It is mostly likely a bidirectional API, since the monolith will need data owned by the service and vice versa. It is often challenging to implement such an API because of the tangled dependencies and fine‑grained interaction patterns between the module and the rest of the application. Business logic is often especially challenging to refactor because of numerous associations between domain model classes. The development team will often need to make significant code changes to break these dependencies. Figure 5‑6 shows the depiction of the refactoring process.</a:t>
            </a:r>
          </a:p>
          <a:p>
            <a:r>
              <a:rPr lang="en-US" sz="1200" kern="1200" dirty="0">
                <a:solidFill>
                  <a:schemeClr val="tx1"/>
                </a:solidFill>
                <a:effectLst/>
                <a:latin typeface="+mn-lt"/>
                <a:ea typeface="+mn-ea"/>
                <a:cs typeface="+mn-cs"/>
              </a:rPr>
              <a:t>Once the development team implement the coarse‑grained interface, the team then turns the module into a free‑standing service. To do that, the team must write code to enable the monolith and the service to communicate through an API mechanism. Figure 5‑6 shows the architecture before, during, and after the refactoring.</a:t>
            </a:r>
          </a:p>
          <a:p>
            <a:r>
              <a:rPr lang="en-US" sz="1200" kern="1200" dirty="0">
                <a:solidFill>
                  <a:schemeClr val="tx1"/>
                </a:solidFill>
                <a:effectLst/>
                <a:latin typeface="+mn-lt"/>
                <a:ea typeface="+mn-ea"/>
                <a:cs typeface="+mn-cs"/>
              </a:rPr>
              <a:t>In Figure 5‑6, Module Z is the candidate module to extract. Its components are used by Module X and it uses Module Y. The first refactoring step is to define a pair of coarse-grained APIs. The first interface is an inbound interface that is used by Module X to invoke Module Z. The second is an outbound interface used by Module Z to invoke Module Y.</a:t>
            </a:r>
          </a:p>
          <a:p>
            <a:r>
              <a:rPr lang="en-US" sz="1200" kern="1200" dirty="0">
                <a:solidFill>
                  <a:schemeClr val="tx1"/>
                </a:solidFill>
                <a:effectLst/>
                <a:latin typeface="+mn-lt"/>
                <a:ea typeface="+mn-ea"/>
                <a:cs typeface="+mn-cs"/>
              </a:rPr>
              <a:t>The second refactoring step is to turn the module into a standalone service. The inbound and outbound interfaces are implemented by code that uses an API mechanism. The development team now need to build the service by combining Module Z with a microservice framework that handles cross‑cutting concerns such as service discovery.</a:t>
            </a:r>
          </a:p>
          <a:p>
            <a:r>
              <a:rPr lang="en-US" sz="1200" kern="1200" dirty="0">
                <a:solidFill>
                  <a:schemeClr val="tx1"/>
                </a:solidFill>
                <a:effectLst/>
                <a:latin typeface="+mn-lt"/>
                <a:ea typeface="+mn-ea"/>
                <a:cs typeface="+mn-cs"/>
              </a:rPr>
              <a:t>Once a module has been extracted, the development team has yet another service that can be developed, deployed, and scaled independently of the monolith and any other services. The team can even rewrite the service from scratch; in this case, the API code that integrates the service with the monolith becomes an anti‑corruption layer that translates between the two domain models. Each time the team extract a service, it takes another step in the direction of microservices. Over time, the monolith will shrink and you will have an increasing number of microservices.</a:t>
            </a:r>
          </a:p>
          <a:p>
            <a:endParaRPr lang="en-US" dirty="0"/>
          </a:p>
        </p:txBody>
      </p:sp>
      <p:sp>
        <p:nvSpPr>
          <p:cNvPr id="4" name="Slide Number Placeholder 3"/>
          <p:cNvSpPr>
            <a:spLocks noGrp="1"/>
          </p:cNvSpPr>
          <p:nvPr>
            <p:ph type="sldNum" sz="quarter" idx="10"/>
          </p:nvPr>
        </p:nvSpPr>
        <p:spPr/>
        <p:txBody>
          <a:bodyPr/>
          <a:lstStyle/>
          <a:p>
            <a:fld id="{051B9568-8F58-4670-AF4F-A0FF96EC9A69}" type="slidenum">
              <a:rPr lang="en-US" smtClean="0"/>
              <a:t>34</a:t>
            </a:fld>
            <a:endParaRPr lang="en-US" dirty="0"/>
          </a:p>
        </p:txBody>
      </p:sp>
    </p:spTree>
    <p:extLst>
      <p:ext uri="{BB962C8B-B14F-4D97-AF65-F5344CB8AC3E}">
        <p14:creationId xmlns:p14="http://schemas.microsoft.com/office/powerpoint/2010/main" val="11478237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8DEA77-CBA8-F84F-8869-D352A130CDE3}" type="slidenum">
              <a:rPr lang="en-US" altLang="en-US" smtClean="0"/>
              <a:pPr>
                <a:defRPr/>
              </a:pPr>
              <a:t>3</a:t>
            </a:fld>
            <a:endParaRPr lang="en-US" altLang="en-US" dirty="0"/>
          </a:p>
        </p:txBody>
      </p:sp>
    </p:spTree>
    <p:extLst>
      <p:ext uri="{BB962C8B-B14F-4D97-AF65-F5344CB8AC3E}">
        <p14:creationId xmlns:p14="http://schemas.microsoft.com/office/powerpoint/2010/main" val="10987797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8DEA77-CBA8-F84F-8869-D352A130CDE3}" type="slidenum">
              <a:rPr lang="en-US" altLang="en-US" smtClean="0"/>
              <a:pPr>
                <a:defRPr/>
              </a:pPr>
              <a:t>35</a:t>
            </a:fld>
            <a:endParaRPr lang="en-US" altLang="en-US" dirty="0"/>
          </a:p>
        </p:txBody>
      </p:sp>
    </p:spTree>
    <p:extLst>
      <p:ext uri="{BB962C8B-B14F-4D97-AF65-F5344CB8AC3E}">
        <p14:creationId xmlns:p14="http://schemas.microsoft.com/office/powerpoint/2010/main" val="28288644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 approach to developing a single application as a suite of small services, each running in its own process and communicating with lightweight mechanisms. Each service is independent and can be written in different programming languages and use different data storage technologies. Services are built around business capabilities and are independently deployable using fully automated deployment and require a bare minimum of centralized management.   https://martinfowler.com/articles/microservices.html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a monolithic architecture, software components are tightly integrated as part of an application that is replicated across a server cluster to allow application scalability. In a microservices architecture, each software component is standalone and is loosely integrated with the other components. Each component is deployed independently across a server cluster and each component can be scaled independently across the cluster. This allows applications based on a microservice architecture to be reactive and adaptive to the user demand changes rapidly and without redesign.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Microservices architecture rely heavily on containerization, which allows microservices to be developed completely independently from each other using different languages and libraries. Only the external interfaces need to be standardized across all microservices.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endParaRPr lang="en-US" dirty="0"/>
          </a:p>
        </p:txBody>
      </p:sp>
      <p:sp>
        <p:nvSpPr>
          <p:cNvPr id="4" name="Slide Number Placeholder 3"/>
          <p:cNvSpPr>
            <a:spLocks noGrp="1"/>
          </p:cNvSpPr>
          <p:nvPr>
            <p:ph type="sldNum" sz="quarter" idx="10"/>
          </p:nvPr>
        </p:nvSpPr>
        <p:spPr/>
        <p:txBody>
          <a:bodyPr/>
          <a:lstStyle/>
          <a:p>
            <a:fld id="{632DC839-D321-47FE-A7D2-00DD10A89967}" type="slidenum">
              <a:rPr lang="en-US" smtClean="0"/>
              <a:t>6</a:t>
            </a:fld>
            <a:endParaRPr lang="en-US" dirty="0"/>
          </a:p>
        </p:txBody>
      </p:sp>
    </p:spTree>
    <p:extLst>
      <p:ext uri="{BB962C8B-B14F-4D97-AF65-F5344CB8AC3E}">
        <p14:creationId xmlns:p14="http://schemas.microsoft.com/office/powerpoint/2010/main" val="22629601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Autoscaling</a:t>
            </a:r>
            <a:r>
              <a:rPr lang="en-US" sz="1200" b="0" i="0" kern="1200" baseline="0" dirty="0">
                <a:solidFill>
                  <a:schemeClr val="tx1"/>
                </a:solidFill>
                <a:effectLst/>
                <a:latin typeface="+mn-lt"/>
                <a:ea typeface="+mn-ea"/>
                <a:cs typeface="+mn-cs"/>
              </a:rPr>
              <a:t> definition source: </a:t>
            </a:r>
            <a:r>
              <a:rPr lang="en-US" sz="1200" b="0" i="0" kern="1200" dirty="0">
                <a:solidFill>
                  <a:schemeClr val="tx1"/>
                </a:solidFill>
                <a:effectLst/>
                <a:latin typeface="+mn-lt"/>
                <a:ea typeface="+mn-ea"/>
                <a:cs typeface="+mn-cs"/>
              </a:rPr>
              <a:t>http://searchcloudapplications.techtarget.com/definition/autoscaling</a:t>
            </a:r>
          </a:p>
          <a:p>
            <a:endParaRPr lang="en-US" dirty="0"/>
          </a:p>
          <a:p>
            <a:r>
              <a:rPr lang="en-US" dirty="0"/>
              <a:t>Load</a:t>
            </a:r>
            <a:r>
              <a:rPr lang="en-US" baseline="0" dirty="0"/>
              <a:t> balancer definition source: http://searchcloudcomputing.techtarget.com/definition/cloud-load-balancing </a:t>
            </a:r>
            <a:endParaRPr lang="en-US" dirty="0"/>
          </a:p>
        </p:txBody>
      </p:sp>
      <p:sp>
        <p:nvSpPr>
          <p:cNvPr id="4" name="Slide Number Placeholder 3"/>
          <p:cNvSpPr>
            <a:spLocks noGrp="1"/>
          </p:cNvSpPr>
          <p:nvPr>
            <p:ph type="sldNum" sz="quarter" idx="10"/>
          </p:nvPr>
        </p:nvSpPr>
        <p:spPr/>
        <p:txBody>
          <a:bodyPr/>
          <a:lstStyle/>
          <a:p>
            <a:fld id="{632DC839-D321-47FE-A7D2-00DD10A89967}" type="slidenum">
              <a:rPr lang="en-US" smtClean="0"/>
              <a:t>7</a:t>
            </a:fld>
            <a:endParaRPr lang="en-US" dirty="0"/>
          </a:p>
        </p:txBody>
      </p:sp>
    </p:spTree>
    <p:extLst>
      <p:ext uri="{BB962C8B-B14F-4D97-AF65-F5344CB8AC3E}">
        <p14:creationId xmlns:p14="http://schemas.microsoft.com/office/powerpoint/2010/main" val="14742063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Autoscaling</a:t>
            </a:r>
            <a:r>
              <a:rPr lang="en-US" sz="1200" b="0" i="0" kern="1200" baseline="0" dirty="0">
                <a:solidFill>
                  <a:schemeClr val="tx1"/>
                </a:solidFill>
                <a:effectLst/>
                <a:latin typeface="+mn-lt"/>
                <a:ea typeface="+mn-ea"/>
                <a:cs typeface="+mn-cs"/>
              </a:rPr>
              <a:t> definition source: </a:t>
            </a:r>
            <a:r>
              <a:rPr lang="en-US" sz="1200" b="0" i="0" kern="1200" dirty="0">
                <a:solidFill>
                  <a:schemeClr val="tx1"/>
                </a:solidFill>
                <a:effectLst/>
                <a:latin typeface="+mn-lt"/>
                <a:ea typeface="+mn-ea"/>
                <a:cs typeface="+mn-cs"/>
              </a:rPr>
              <a:t>http://searchcloudapplications.techtarget.com/definition/autoscaling</a:t>
            </a:r>
          </a:p>
          <a:p>
            <a:endParaRPr lang="en-US" dirty="0"/>
          </a:p>
          <a:p>
            <a:r>
              <a:rPr lang="en-US" dirty="0"/>
              <a:t>Load</a:t>
            </a:r>
            <a:r>
              <a:rPr lang="en-US" baseline="0" dirty="0"/>
              <a:t> balancer definition source: http://searchcloudcomputing.techtarget.com/definition/cloud-load-balancing </a:t>
            </a:r>
            <a:endParaRPr lang="en-US" dirty="0"/>
          </a:p>
        </p:txBody>
      </p:sp>
      <p:sp>
        <p:nvSpPr>
          <p:cNvPr id="4" name="Slide Number Placeholder 3"/>
          <p:cNvSpPr>
            <a:spLocks noGrp="1"/>
          </p:cNvSpPr>
          <p:nvPr>
            <p:ph type="sldNum" sz="quarter" idx="10"/>
          </p:nvPr>
        </p:nvSpPr>
        <p:spPr/>
        <p:txBody>
          <a:bodyPr/>
          <a:lstStyle/>
          <a:p>
            <a:fld id="{632DC839-D321-47FE-A7D2-00DD10A89967}" type="slidenum">
              <a:rPr lang="en-US" smtClean="0"/>
              <a:t>8</a:t>
            </a:fld>
            <a:endParaRPr lang="en-US" dirty="0"/>
          </a:p>
        </p:txBody>
      </p:sp>
    </p:spTree>
    <p:extLst>
      <p:ext uri="{BB962C8B-B14F-4D97-AF65-F5344CB8AC3E}">
        <p14:creationId xmlns:p14="http://schemas.microsoft.com/office/powerpoint/2010/main" val="1770040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ctr"/>
            <a:endParaRPr lang="en-US" sz="1200" b="1" i="1" dirty="0"/>
          </a:p>
        </p:txBody>
      </p:sp>
      <p:sp>
        <p:nvSpPr>
          <p:cNvPr id="4" name="Slide Number Placeholder 3"/>
          <p:cNvSpPr>
            <a:spLocks noGrp="1"/>
          </p:cNvSpPr>
          <p:nvPr>
            <p:ph type="sldNum" sz="quarter" idx="10"/>
          </p:nvPr>
        </p:nvSpPr>
        <p:spPr/>
        <p:txBody>
          <a:bodyPr/>
          <a:lstStyle/>
          <a:p>
            <a:fld id="{632DC839-D321-47FE-A7D2-00DD10A89967}" type="slidenum">
              <a:rPr lang="en-US" smtClean="0"/>
              <a:t>9</a:t>
            </a:fld>
            <a:endParaRPr lang="en-US" dirty="0"/>
          </a:p>
        </p:txBody>
      </p:sp>
    </p:spTree>
    <p:extLst>
      <p:ext uri="{BB962C8B-B14F-4D97-AF65-F5344CB8AC3E}">
        <p14:creationId xmlns:p14="http://schemas.microsoft.com/office/powerpoint/2010/main" val="466625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microservices architecture pattern implementations rely on automated services to monitor, deploy, and manage their clusters. Scripting approaches have been developed to programmatically control the configuration and behavior of microservices clusters and allow them to be rapidly be modified or corrected.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considerations noted on this slide</a:t>
            </a:r>
            <a:r>
              <a:rPr lang="en-US" baseline="0" dirty="0"/>
              <a:t> all present challenges to agencies and IT staff, however the Guide provides information on the advantages of each of these approaches and why the benefits outweigh the challenges.</a:t>
            </a:r>
            <a:endParaRPr lang="en-US" dirty="0"/>
          </a:p>
          <a:p>
            <a:endParaRPr lang="en-US" dirty="0"/>
          </a:p>
        </p:txBody>
      </p:sp>
      <p:sp>
        <p:nvSpPr>
          <p:cNvPr id="4" name="Slide Number Placeholder 3"/>
          <p:cNvSpPr>
            <a:spLocks noGrp="1"/>
          </p:cNvSpPr>
          <p:nvPr>
            <p:ph type="sldNum" sz="quarter" idx="10"/>
          </p:nvPr>
        </p:nvSpPr>
        <p:spPr/>
        <p:txBody>
          <a:bodyPr/>
          <a:lstStyle/>
          <a:p>
            <a:fld id="{632DC839-D321-47FE-A7D2-00DD10A89967}" type="slidenum">
              <a:rPr lang="en-US" smtClean="0"/>
              <a:t>10</a:t>
            </a:fld>
            <a:endParaRPr lang="en-US" dirty="0"/>
          </a:p>
        </p:txBody>
      </p:sp>
    </p:spTree>
    <p:extLst>
      <p:ext uri="{BB962C8B-B14F-4D97-AF65-F5344CB8AC3E}">
        <p14:creationId xmlns:p14="http://schemas.microsoft.com/office/powerpoint/2010/main" val="28905759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Most microservices architecture pattern implementations rely on automated services to monitor, deploy, and manage their clusters. Scripting approaches have been developed to programmatically control the configuration and behavior of microservices clusters and allow them to be rapidly be modified or corrected.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considerations noted on this slide</a:t>
            </a:r>
            <a:r>
              <a:rPr lang="en-US" baseline="0" dirty="0"/>
              <a:t> all present challenges to agencies and IT staff, however the Guide provides information on the advantages of each of these approaches and why the benefits outweigh the challenges.</a:t>
            </a:r>
            <a:endParaRPr lang="en-US" dirty="0"/>
          </a:p>
          <a:p>
            <a:endParaRPr lang="en-US" dirty="0"/>
          </a:p>
        </p:txBody>
      </p:sp>
      <p:sp>
        <p:nvSpPr>
          <p:cNvPr id="4" name="Slide Number Placeholder 3"/>
          <p:cNvSpPr>
            <a:spLocks noGrp="1"/>
          </p:cNvSpPr>
          <p:nvPr>
            <p:ph type="sldNum" sz="quarter" idx="10"/>
          </p:nvPr>
        </p:nvSpPr>
        <p:spPr/>
        <p:txBody>
          <a:bodyPr/>
          <a:lstStyle/>
          <a:p>
            <a:fld id="{632DC839-D321-47FE-A7D2-00DD10A89967}" type="slidenum">
              <a:rPr lang="en-US" smtClean="0"/>
              <a:t>11</a:t>
            </a:fld>
            <a:endParaRPr lang="en-US" dirty="0"/>
          </a:p>
        </p:txBody>
      </p:sp>
    </p:spTree>
    <p:extLst>
      <p:ext uri="{BB962C8B-B14F-4D97-AF65-F5344CB8AC3E}">
        <p14:creationId xmlns:p14="http://schemas.microsoft.com/office/powerpoint/2010/main" val="3201029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51B9568-8F58-4670-AF4F-A0FF96EC9A69}" type="slidenum">
              <a:rPr lang="en-US" smtClean="0"/>
              <a:t>12</a:t>
            </a:fld>
            <a:endParaRPr lang="en-US" dirty="0"/>
          </a:p>
        </p:txBody>
      </p:sp>
    </p:spTree>
    <p:extLst>
      <p:ext uri="{BB962C8B-B14F-4D97-AF65-F5344CB8AC3E}">
        <p14:creationId xmlns:p14="http://schemas.microsoft.com/office/powerpoint/2010/main" val="276589388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with Division and graphic">
    <p:spTree>
      <p:nvGrpSpPr>
        <p:cNvPr id="1" name=""/>
        <p:cNvGrpSpPr/>
        <p:nvPr/>
      </p:nvGrpSpPr>
      <p:grpSpPr>
        <a:xfrm>
          <a:off x="0" y="0"/>
          <a:ext cx="0" cy="0"/>
          <a:chOff x="0" y="0"/>
          <a:chExt cx="0" cy="0"/>
        </a:xfrm>
      </p:grpSpPr>
      <p:pic>
        <p:nvPicPr>
          <p:cNvPr id="4" name="Picture 3" descr="030767 PPT 2017_16x9_orbits title_3840x2160.png"/>
          <p:cNvPicPr>
            <a:picLocks noChangeAspect="1"/>
          </p:cNvPicPr>
          <p:nvPr userDrawn="1"/>
        </p:nvPicPr>
        <p:blipFill rotWithShape="1">
          <a:blip r:embed="rId2">
            <a:extLst>
              <a:ext uri="{28A0092B-C50C-407E-A947-70E740481C1C}">
                <a14:useLocalDpi xmlns:a14="http://schemas.microsoft.com/office/drawing/2010/main" val="0"/>
              </a:ext>
            </a:extLst>
          </a:blip>
          <a:srcRect t="14546"/>
          <a:stretch/>
        </p:blipFill>
        <p:spPr bwMode="auto">
          <a:xfrm>
            <a:off x="0" y="748144"/>
            <a:ext cx="9144000" cy="4395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title"/>
          </p:nvPr>
        </p:nvSpPr>
        <p:spPr>
          <a:xfrm>
            <a:off x="457200" y="1526286"/>
            <a:ext cx="8229600" cy="1830452"/>
          </a:xfrm>
          <a:prstGeom prst="rect">
            <a:avLst/>
          </a:prstGeom>
        </p:spPr>
        <p:txBody>
          <a:bodyPr/>
          <a:lstStyle>
            <a:lvl1pPr>
              <a:defRPr sz="4400">
                <a:latin typeface="Trebuchet MS" panose="020B0603020202020204" pitchFamily="34" charset="0"/>
              </a:defRPr>
            </a:lvl1pPr>
          </a:lstStyle>
          <a:p>
            <a:r>
              <a:rPr lang="en-US" smtClean="0"/>
              <a:t>Click to edit Master title style</a:t>
            </a:r>
            <a:endParaRPr lang="en-US" dirty="0"/>
          </a:p>
        </p:txBody>
      </p:sp>
      <p:sp>
        <p:nvSpPr>
          <p:cNvPr id="3" name="Text Placeholder 2"/>
          <p:cNvSpPr>
            <a:spLocks noGrp="1"/>
          </p:cNvSpPr>
          <p:nvPr>
            <p:ph type="body" sz="quarter" idx="10"/>
          </p:nvPr>
        </p:nvSpPr>
        <p:spPr>
          <a:xfrm>
            <a:off x="0" y="967861"/>
            <a:ext cx="9144000" cy="369242"/>
          </a:xfrm>
          <a:prstGeom prst="rect">
            <a:avLst/>
          </a:prstGeom>
        </p:spPr>
        <p:txBody>
          <a:bodyPr vert="horz"/>
          <a:lstStyle>
            <a:lvl1pPr marL="0" indent="0" algn="ctr">
              <a:buFontTx/>
              <a:buNone/>
              <a:defRPr sz="2200" cap="all">
                <a:solidFill>
                  <a:srgbClr val="3A85B3"/>
                </a:solidFill>
                <a:latin typeface="Tw Cen MT"/>
              </a:defRPr>
            </a:lvl1pPr>
            <a:lvl2pPr marL="457200" indent="0" algn="ctr">
              <a:buFontTx/>
              <a:buNone/>
              <a:defRPr sz="2200" cap="all">
                <a:solidFill>
                  <a:srgbClr val="3A85B3"/>
                </a:solidFill>
                <a:latin typeface="Tw Cen MT"/>
              </a:defRPr>
            </a:lvl2pPr>
            <a:lvl3pPr marL="914400" indent="0" algn="ctr">
              <a:buFontTx/>
              <a:buNone/>
              <a:defRPr sz="2200" cap="all">
                <a:solidFill>
                  <a:srgbClr val="3A85B3"/>
                </a:solidFill>
                <a:latin typeface="Tw Cen MT"/>
              </a:defRPr>
            </a:lvl3pPr>
            <a:lvl4pPr marL="1371600" indent="0" algn="ctr">
              <a:buFontTx/>
              <a:buNone/>
              <a:defRPr sz="2200" cap="all">
                <a:solidFill>
                  <a:srgbClr val="3A85B3"/>
                </a:solidFill>
                <a:latin typeface="Tw Cen MT"/>
              </a:defRPr>
            </a:lvl4pPr>
            <a:lvl5pPr marL="1828800" indent="0" algn="ctr">
              <a:buFontTx/>
              <a:buNone/>
              <a:defRPr sz="2200" cap="all">
                <a:solidFill>
                  <a:srgbClr val="3A85B3"/>
                </a:solidFill>
                <a:latin typeface="Tw Cen MT"/>
              </a:defRPr>
            </a:lvl5pPr>
          </a:lstStyle>
          <a:p>
            <a:pPr lvl="0"/>
            <a:r>
              <a:rPr lang="en-US" smtClean="0"/>
              <a:t>Click to edit Master text styles</a:t>
            </a:r>
          </a:p>
        </p:txBody>
      </p:sp>
    </p:spTree>
    <p:extLst>
      <p:ext uri="{BB962C8B-B14F-4D97-AF65-F5344CB8AC3E}">
        <p14:creationId xmlns:p14="http://schemas.microsoft.com/office/powerpoint/2010/main" val="10537661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Content Placeholder 5"/>
          <p:cNvSpPr>
            <a:spLocks noGrp="1"/>
          </p:cNvSpPr>
          <p:nvPr>
            <p:ph sz="quarter" idx="10"/>
          </p:nvPr>
        </p:nvSpPr>
        <p:spPr>
          <a:xfrm>
            <a:off x="345858" y="1130400"/>
            <a:ext cx="8459369" cy="3171818"/>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50674051"/>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smtClean="0"/>
              <a:t>Click to edit Master title style</a:t>
            </a:r>
            <a:endParaRPr lang="en-US"/>
          </a:p>
        </p:txBody>
      </p:sp>
      <p:sp>
        <p:nvSpPr>
          <p:cNvPr id="3" name="Content Placeholder 5"/>
          <p:cNvSpPr>
            <a:spLocks noGrp="1"/>
          </p:cNvSpPr>
          <p:nvPr>
            <p:ph sz="quarter" idx="10"/>
          </p:nvPr>
        </p:nvSpPr>
        <p:spPr>
          <a:xfrm>
            <a:off x="345859" y="1130400"/>
            <a:ext cx="4118142" cy="3171818"/>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5"/>
          <p:cNvSpPr>
            <a:spLocks noGrp="1"/>
          </p:cNvSpPr>
          <p:nvPr>
            <p:ph sz="quarter" idx="11"/>
          </p:nvPr>
        </p:nvSpPr>
        <p:spPr>
          <a:xfrm>
            <a:off x="4694400" y="1130400"/>
            <a:ext cx="4110827" cy="3171818"/>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63066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no title">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345858" y="330080"/>
            <a:ext cx="8459369" cy="3972138"/>
          </a:xfrm>
          <a:prstGeom prst="rect">
            <a:avLst/>
          </a:prstGeom>
        </p:spPr>
        <p:txBody>
          <a:bodyPr vert="horz"/>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8504389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0378222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lide (alternativ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2839552" y="3510267"/>
            <a:ext cx="5424521" cy="309258"/>
          </a:xfrm>
          <a:prstGeom prst="rect">
            <a:avLst/>
          </a:prstGeom>
        </p:spPr>
        <p:txBody>
          <a:bodyPr>
            <a:noAutofit/>
          </a:bodyPr>
          <a:lstStyle>
            <a:lvl1pPr marL="0" indent="0" algn="l">
              <a:buNone/>
              <a:defRPr sz="2250" b="1" baseline="0">
                <a:solidFill>
                  <a:srgbClr val="56AEE1"/>
                </a:solidFill>
                <a:latin typeface="+mj-lt"/>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dirty="0"/>
              <a:t>MARCH 23, 2017</a:t>
            </a:r>
          </a:p>
        </p:txBody>
      </p:sp>
      <p:sp>
        <p:nvSpPr>
          <p:cNvPr id="19" name="Rectangle 18"/>
          <p:cNvSpPr/>
          <p:nvPr userDrawn="1"/>
        </p:nvSpPr>
        <p:spPr>
          <a:xfrm>
            <a:off x="-1" y="4434425"/>
            <a:ext cx="9144001" cy="709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Rectangle 17"/>
          <p:cNvSpPr/>
          <p:nvPr userDrawn="1"/>
        </p:nvSpPr>
        <p:spPr>
          <a:xfrm>
            <a:off x="-1" y="4402675"/>
            <a:ext cx="9144001" cy="63500"/>
          </a:xfrm>
          <a:prstGeom prst="rect">
            <a:avLst/>
          </a:prstGeom>
          <a:solidFill>
            <a:srgbClr val="102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77180"/>
          <a:stretch/>
        </p:blipFill>
        <p:spPr>
          <a:xfrm>
            <a:off x="0" y="143862"/>
            <a:ext cx="2535382" cy="4659121"/>
          </a:xfrm>
          <a:prstGeom prst="rect">
            <a:avLst/>
          </a:prstGeom>
        </p:spPr>
      </p:pic>
      <p:sp>
        <p:nvSpPr>
          <p:cNvPr id="12" name="Title 1"/>
          <p:cNvSpPr>
            <a:spLocks noGrp="1"/>
          </p:cNvSpPr>
          <p:nvPr>
            <p:ph type="ctrTitle" hasCustomPrompt="1"/>
          </p:nvPr>
        </p:nvSpPr>
        <p:spPr>
          <a:xfrm>
            <a:off x="2839552" y="2106397"/>
            <a:ext cx="5783750" cy="1328738"/>
          </a:xfrm>
          <a:prstGeom prst="rect">
            <a:avLst/>
          </a:prstGeom>
        </p:spPr>
        <p:txBody>
          <a:bodyPr>
            <a:noAutofit/>
          </a:bodyPr>
          <a:lstStyle>
            <a:lvl1pPr algn="l">
              <a:lnSpc>
                <a:spcPts val="4875"/>
              </a:lnSpc>
              <a:defRPr sz="5550" b="1" baseline="0">
                <a:solidFill>
                  <a:srgbClr val="102A4C"/>
                </a:solidFill>
              </a:defRPr>
            </a:lvl1pPr>
          </a:lstStyle>
          <a:p>
            <a:r>
              <a:rPr lang="en-US" dirty="0"/>
              <a:t>Presentation </a:t>
            </a:r>
            <a:br>
              <a:rPr lang="en-US" dirty="0"/>
            </a:br>
            <a:r>
              <a:rPr lang="en-US" dirty="0"/>
              <a:t>Title Goes Here</a:t>
            </a:r>
          </a:p>
        </p:txBody>
      </p:sp>
    </p:spTree>
    <p:extLst>
      <p:ext uri="{BB962C8B-B14F-4D97-AF65-F5344CB8AC3E}">
        <p14:creationId xmlns:p14="http://schemas.microsoft.com/office/powerpoint/2010/main" val="3957046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Bullets">
    <p:spTree>
      <p:nvGrpSpPr>
        <p:cNvPr id="1" name=""/>
        <p:cNvGrpSpPr/>
        <p:nvPr/>
      </p:nvGrpSpPr>
      <p:grpSpPr>
        <a:xfrm>
          <a:off x="0" y="0"/>
          <a:ext cx="0" cy="0"/>
          <a:chOff x="0" y="0"/>
          <a:chExt cx="0" cy="0"/>
        </a:xfrm>
      </p:grpSpPr>
      <p:sp>
        <p:nvSpPr>
          <p:cNvPr id="8" name="Text Placeholder 7"/>
          <p:cNvSpPr>
            <a:spLocks noGrp="1"/>
          </p:cNvSpPr>
          <p:nvPr>
            <p:ph type="body" sz="quarter" idx="12" hasCustomPrompt="1"/>
          </p:nvPr>
        </p:nvSpPr>
        <p:spPr>
          <a:xfrm>
            <a:off x="382044" y="1064795"/>
            <a:ext cx="8339136" cy="3288131"/>
          </a:xfrm>
          <a:prstGeom prst="rect">
            <a:avLst/>
          </a:prstGeom>
        </p:spPr>
        <p:txBody>
          <a:bodyPr>
            <a:noAutofit/>
          </a:bodyPr>
          <a:lstStyle>
            <a:lvl1pPr marL="257175" indent="-257175">
              <a:lnSpc>
                <a:spcPct val="130000"/>
              </a:lnSpc>
              <a:spcBef>
                <a:spcPts val="0"/>
              </a:spcBef>
              <a:buFont typeface="Arial" panose="020B0604020202020204" pitchFamily="34" charset="0"/>
              <a:buChar char="•"/>
              <a:defRPr sz="2025" b="0">
                <a:solidFill>
                  <a:schemeClr val="tx2"/>
                </a:solidFill>
              </a:defRPr>
            </a:lvl1pPr>
            <a:lvl2pPr marL="342900" indent="0">
              <a:buNone/>
              <a:defRPr sz="2700" b="1"/>
            </a:lvl2pPr>
            <a:lvl3pPr marL="685800" indent="0">
              <a:buNone/>
              <a:defRPr sz="2700" b="1"/>
            </a:lvl3pPr>
            <a:lvl4pPr marL="1028700" indent="0">
              <a:buNone/>
              <a:defRPr sz="2700" b="1"/>
            </a:lvl4pPr>
            <a:lvl5pPr marL="1371600" indent="0">
              <a:buNone/>
              <a:defRPr sz="2700" b="1"/>
            </a:lvl5pPr>
          </a:lstStyle>
          <a:p>
            <a:pPr lvl="0"/>
            <a:r>
              <a:rPr lang="en-US" dirty="0"/>
              <a:t>Never make the font size smaller than this.</a:t>
            </a:r>
          </a:p>
          <a:p>
            <a:pPr lvl="0"/>
            <a:endParaRPr lang="en-US" dirty="0"/>
          </a:p>
        </p:txBody>
      </p:sp>
      <p:sp>
        <p:nvSpPr>
          <p:cNvPr id="2" name="Title 1"/>
          <p:cNvSpPr>
            <a:spLocks noGrp="1"/>
          </p:cNvSpPr>
          <p:nvPr>
            <p:ph type="title" hasCustomPrompt="1"/>
          </p:nvPr>
        </p:nvSpPr>
        <p:spPr>
          <a:xfrm>
            <a:off x="382045" y="269447"/>
            <a:ext cx="8353969" cy="392415"/>
          </a:xfrm>
          <a:prstGeom prst="rect">
            <a:avLst/>
          </a:prstGeom>
        </p:spPr>
        <p:txBody>
          <a:bodyPr>
            <a:noAutofit/>
          </a:bodyPr>
          <a:lstStyle>
            <a:lvl1pPr algn="l">
              <a:defRPr sz="2550" b="1">
                <a:solidFill>
                  <a:srgbClr val="102A4C"/>
                </a:solidFill>
              </a:defRPr>
            </a:lvl1pPr>
          </a:lstStyle>
          <a:p>
            <a:r>
              <a:rPr lang="en-US" dirty="0"/>
              <a:t>THIS PAGE HAS TEXT BULLETS</a:t>
            </a:r>
          </a:p>
        </p:txBody>
      </p:sp>
    </p:spTree>
    <p:extLst>
      <p:ext uri="{BB962C8B-B14F-4D97-AF65-F5344CB8AC3E}">
        <p14:creationId xmlns:p14="http://schemas.microsoft.com/office/powerpoint/2010/main" val="19979587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Section Slide (alternative)">
    <p:spTree>
      <p:nvGrpSpPr>
        <p:cNvPr id="1" name=""/>
        <p:cNvGrpSpPr/>
        <p:nvPr/>
      </p:nvGrpSpPr>
      <p:grpSpPr>
        <a:xfrm>
          <a:off x="0" y="0"/>
          <a:ext cx="0" cy="0"/>
          <a:chOff x="0" y="0"/>
          <a:chExt cx="0" cy="0"/>
        </a:xfrm>
      </p:grpSpPr>
      <p:sp>
        <p:nvSpPr>
          <p:cNvPr id="19" name="Rectangle 18"/>
          <p:cNvSpPr/>
          <p:nvPr userDrawn="1"/>
        </p:nvSpPr>
        <p:spPr>
          <a:xfrm>
            <a:off x="-1" y="4434425"/>
            <a:ext cx="9144001" cy="7090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18" name="Rectangle 17"/>
          <p:cNvSpPr/>
          <p:nvPr userDrawn="1"/>
        </p:nvSpPr>
        <p:spPr>
          <a:xfrm>
            <a:off x="-1" y="4402675"/>
            <a:ext cx="9144001" cy="63500"/>
          </a:xfrm>
          <a:prstGeom prst="rect">
            <a:avLst/>
          </a:prstGeom>
          <a:solidFill>
            <a:srgbClr val="102A4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dirty="0"/>
          </a:p>
        </p:txBody>
      </p:sp>
      <p:sp>
        <p:nvSpPr>
          <p:cNvPr id="8" name="Title 1"/>
          <p:cNvSpPr>
            <a:spLocks noGrp="1"/>
          </p:cNvSpPr>
          <p:nvPr>
            <p:ph type="ctrTitle" hasCustomPrompt="1"/>
          </p:nvPr>
        </p:nvSpPr>
        <p:spPr>
          <a:xfrm>
            <a:off x="2222332" y="2106397"/>
            <a:ext cx="5783750" cy="1328738"/>
          </a:xfrm>
          <a:prstGeom prst="rect">
            <a:avLst/>
          </a:prstGeom>
        </p:spPr>
        <p:txBody>
          <a:bodyPr>
            <a:noAutofit/>
          </a:bodyPr>
          <a:lstStyle>
            <a:lvl1pPr algn="l">
              <a:lnSpc>
                <a:spcPct val="100000"/>
              </a:lnSpc>
              <a:defRPr sz="3000" b="1" baseline="0">
                <a:solidFill>
                  <a:srgbClr val="102A4C"/>
                </a:solidFill>
              </a:defRPr>
            </a:lvl1pPr>
          </a:lstStyle>
          <a:p>
            <a:r>
              <a:rPr lang="en-US" dirty="0"/>
              <a:t>Section Title </a:t>
            </a:r>
            <a:br>
              <a:rPr lang="en-US" dirty="0"/>
            </a:br>
            <a:r>
              <a:rPr lang="en-US" dirty="0"/>
              <a:t>Goes Here</a:t>
            </a:r>
          </a:p>
        </p:txBody>
      </p:sp>
      <p:pic>
        <p:nvPicPr>
          <p:cNvPr id="11" name="Picture 10"/>
          <p:cNvPicPr>
            <a:picLocks noChangeAspect="1"/>
          </p:cNvPicPr>
          <p:nvPr userDrawn="1"/>
        </p:nvPicPr>
        <p:blipFill rotWithShape="1">
          <a:blip r:embed="rId2" cstate="print">
            <a:extLst>
              <a:ext uri="{28A0092B-C50C-407E-A947-70E740481C1C}">
                <a14:useLocalDpi xmlns:a14="http://schemas.microsoft.com/office/drawing/2010/main" val="0"/>
              </a:ext>
            </a:extLst>
          </a:blip>
          <a:srcRect l="77180"/>
          <a:stretch/>
        </p:blipFill>
        <p:spPr>
          <a:xfrm>
            <a:off x="-1" y="960121"/>
            <a:ext cx="1647005" cy="3026603"/>
          </a:xfrm>
          <a:prstGeom prst="rect">
            <a:avLst/>
          </a:prstGeom>
        </p:spPr>
      </p:pic>
    </p:spTree>
    <p:extLst>
      <p:ext uri="{BB962C8B-B14F-4D97-AF65-F5344CB8AC3E}">
        <p14:creationId xmlns:p14="http://schemas.microsoft.com/office/powerpoint/2010/main" val="1423652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026" name="Picture 2" descr="030767 PowerPoint branding rev 2017_16x9_TRB.png"/>
          <p:cNvPicPr>
            <a:picLocks noChangeAspect="1"/>
          </p:cNvPicPr>
          <p:nvPr/>
        </p:nvPicPr>
        <p:blipFill rotWithShape="1">
          <a:blip r:embed="rId10">
            <a:extLst>
              <a:ext uri="{28A0092B-C50C-407E-A947-70E740481C1C}">
                <a14:useLocalDpi xmlns:a14="http://schemas.microsoft.com/office/drawing/2010/main" val="0"/>
              </a:ext>
            </a:extLst>
          </a:blip>
          <a:srcRect b="70447"/>
          <a:stretch/>
        </p:blipFill>
        <p:spPr bwMode="auto">
          <a:xfrm>
            <a:off x="0" y="4785846"/>
            <a:ext cx="9144000" cy="22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44" r:id="rId1"/>
    <p:sldLayoutId id="2147483840" r:id="rId2"/>
    <p:sldLayoutId id="2147483841" r:id="rId3"/>
    <p:sldLayoutId id="2147483842" r:id="rId4"/>
    <p:sldLayoutId id="2147483843" r:id="rId5"/>
    <p:sldLayoutId id="2147483845" r:id="rId6"/>
    <p:sldLayoutId id="2147483846" r:id="rId7"/>
    <p:sldLayoutId id="2147483848" r:id="rId8"/>
  </p:sldLayoutIdLst>
  <p:timing>
    <p:tnLst>
      <p:par>
        <p:cTn id="1" dur="indefinite" restart="never" nodeType="tmRoot"/>
      </p:par>
    </p:tnLst>
  </p:timing>
  <p:hf hdr="0" ftr="0" dt="0"/>
  <p:txStyles>
    <p:titleStyle>
      <a:lvl1pPr algn="ctr" rtl="0" eaLnBrk="1" fontAlgn="base" hangingPunct="1">
        <a:spcBef>
          <a:spcPct val="0"/>
        </a:spcBef>
        <a:spcAft>
          <a:spcPct val="0"/>
        </a:spcAft>
        <a:defRPr sz="4400" kern="1200">
          <a:solidFill>
            <a:schemeClr val="tx1"/>
          </a:solidFill>
          <a:latin typeface="Trebuchet MS"/>
          <a:ea typeface="Geneva" charset="0"/>
          <a:cs typeface="Trebuchet MS"/>
        </a:defRPr>
      </a:lvl1pPr>
      <a:lvl2pPr algn="ctr" rtl="0" eaLnBrk="1" fontAlgn="base" hangingPunct="1">
        <a:spcBef>
          <a:spcPct val="0"/>
        </a:spcBef>
        <a:spcAft>
          <a:spcPct val="0"/>
        </a:spcAft>
        <a:defRPr sz="4400">
          <a:solidFill>
            <a:schemeClr val="tx1"/>
          </a:solidFill>
          <a:latin typeface="Trebuchet MS" charset="0"/>
          <a:ea typeface="Geneva" charset="0"/>
          <a:cs typeface="Geneva" charset="0"/>
        </a:defRPr>
      </a:lvl2pPr>
      <a:lvl3pPr algn="ctr" rtl="0" eaLnBrk="1" fontAlgn="base" hangingPunct="1">
        <a:spcBef>
          <a:spcPct val="0"/>
        </a:spcBef>
        <a:spcAft>
          <a:spcPct val="0"/>
        </a:spcAft>
        <a:defRPr sz="4400">
          <a:solidFill>
            <a:schemeClr val="tx1"/>
          </a:solidFill>
          <a:latin typeface="Trebuchet MS" charset="0"/>
          <a:ea typeface="Geneva" charset="0"/>
          <a:cs typeface="Geneva" charset="0"/>
        </a:defRPr>
      </a:lvl3pPr>
      <a:lvl4pPr algn="ctr" rtl="0" eaLnBrk="1" fontAlgn="base" hangingPunct="1">
        <a:spcBef>
          <a:spcPct val="0"/>
        </a:spcBef>
        <a:spcAft>
          <a:spcPct val="0"/>
        </a:spcAft>
        <a:defRPr sz="4400">
          <a:solidFill>
            <a:schemeClr val="tx1"/>
          </a:solidFill>
          <a:latin typeface="Trebuchet MS" charset="0"/>
          <a:ea typeface="Geneva" charset="0"/>
          <a:cs typeface="Geneva" charset="0"/>
        </a:defRPr>
      </a:lvl4pPr>
      <a:lvl5pPr algn="ctr" rtl="0" eaLnBrk="1" fontAlgn="base" hangingPunct="1">
        <a:spcBef>
          <a:spcPct val="0"/>
        </a:spcBef>
        <a:spcAft>
          <a:spcPct val="0"/>
        </a:spcAft>
        <a:defRPr sz="4400">
          <a:solidFill>
            <a:schemeClr val="tx1"/>
          </a:solidFill>
          <a:latin typeface="Trebuchet MS" charset="0"/>
          <a:ea typeface="Geneva" charset="0"/>
          <a:cs typeface="Geneva" charset="0"/>
        </a:defRPr>
      </a:lvl5pPr>
      <a:lvl6pPr marL="457200" algn="ctr" rtl="0" eaLnBrk="1" fontAlgn="base" hangingPunct="1">
        <a:spcBef>
          <a:spcPct val="0"/>
        </a:spcBef>
        <a:spcAft>
          <a:spcPct val="0"/>
        </a:spcAft>
        <a:defRPr sz="4400">
          <a:solidFill>
            <a:schemeClr val="tx1"/>
          </a:solidFill>
          <a:latin typeface="Calibri" charset="0"/>
          <a:ea typeface="Geneva" charset="0"/>
          <a:cs typeface="Geneva" charset="0"/>
        </a:defRPr>
      </a:lvl6pPr>
      <a:lvl7pPr marL="914400" algn="ctr" rtl="0" eaLnBrk="1" fontAlgn="base" hangingPunct="1">
        <a:spcBef>
          <a:spcPct val="0"/>
        </a:spcBef>
        <a:spcAft>
          <a:spcPct val="0"/>
        </a:spcAft>
        <a:defRPr sz="4400">
          <a:solidFill>
            <a:schemeClr val="tx1"/>
          </a:solidFill>
          <a:latin typeface="Calibri" charset="0"/>
          <a:ea typeface="Geneva" charset="0"/>
          <a:cs typeface="Geneva" charset="0"/>
        </a:defRPr>
      </a:lvl7pPr>
      <a:lvl8pPr marL="1371600" algn="ctr" rtl="0" eaLnBrk="1" fontAlgn="base" hangingPunct="1">
        <a:spcBef>
          <a:spcPct val="0"/>
        </a:spcBef>
        <a:spcAft>
          <a:spcPct val="0"/>
        </a:spcAft>
        <a:defRPr sz="4400">
          <a:solidFill>
            <a:schemeClr val="tx1"/>
          </a:solidFill>
          <a:latin typeface="Calibri" charset="0"/>
          <a:ea typeface="Geneva" charset="0"/>
          <a:cs typeface="Geneva" charset="0"/>
        </a:defRPr>
      </a:lvl8pPr>
      <a:lvl9pPr marL="1828800" algn="ctr" rtl="0" eaLnBrk="1" fontAlgn="base" hangingPunct="1">
        <a:spcBef>
          <a:spcPct val="0"/>
        </a:spcBef>
        <a:spcAft>
          <a:spcPct val="0"/>
        </a:spcAft>
        <a:defRPr sz="4400">
          <a:solidFill>
            <a:schemeClr val="tx1"/>
          </a:solidFill>
          <a:latin typeface="Calibri" charset="0"/>
          <a:ea typeface="Geneva" charset="0"/>
          <a:cs typeface="Geneva" charset="0"/>
        </a:defRPr>
      </a:lvl9pPr>
    </p:titleStyle>
    <p:bodyStyle>
      <a:lvl1pPr marL="342900" indent="-342900" algn="l" rtl="0" eaLnBrk="1" fontAlgn="base" hangingPunct="1">
        <a:spcBef>
          <a:spcPct val="20000"/>
        </a:spcBef>
        <a:spcAft>
          <a:spcPct val="0"/>
        </a:spcAft>
        <a:buFont typeface="Arial" charset="0"/>
        <a:buChar char="•"/>
        <a:defRPr sz="3200" kern="1200">
          <a:solidFill>
            <a:schemeClr val="tx1"/>
          </a:solidFill>
          <a:latin typeface="+mn-lt"/>
          <a:ea typeface="Geneva" charset="0"/>
          <a:cs typeface="Geneva" charset="0"/>
        </a:defRPr>
      </a:lvl1pPr>
      <a:lvl2pPr marL="742950" indent="-285750" algn="l" rtl="0" eaLnBrk="1" fontAlgn="base" hangingPunct="1">
        <a:spcBef>
          <a:spcPct val="20000"/>
        </a:spcBef>
        <a:spcAft>
          <a:spcPct val="0"/>
        </a:spcAft>
        <a:buFont typeface="Arial" charset="0"/>
        <a:buChar char="–"/>
        <a:defRPr sz="2800" kern="1200">
          <a:solidFill>
            <a:schemeClr val="tx1"/>
          </a:solidFill>
          <a:latin typeface="+mn-lt"/>
          <a:ea typeface="Geneva" charset="0"/>
          <a:cs typeface="+mn-cs"/>
        </a:defRPr>
      </a:lvl2pPr>
      <a:lvl3pPr marL="1143000" indent="-228600" algn="l" rtl="0" eaLnBrk="1" fontAlgn="base" hangingPunct="1">
        <a:spcBef>
          <a:spcPct val="20000"/>
        </a:spcBef>
        <a:spcAft>
          <a:spcPct val="0"/>
        </a:spcAft>
        <a:buFont typeface="Arial" charset="0"/>
        <a:buChar char="•"/>
        <a:defRPr sz="2400" kern="1200">
          <a:solidFill>
            <a:schemeClr val="tx1"/>
          </a:solidFill>
          <a:latin typeface="+mn-lt"/>
          <a:ea typeface="Geneva" charset="0"/>
          <a:cs typeface="+mn-cs"/>
        </a:defRPr>
      </a:lvl3pPr>
      <a:lvl4pPr marL="1600200" indent="-228600" algn="l" rtl="0" eaLnBrk="1" fontAlgn="base" hangingPunct="1">
        <a:spcBef>
          <a:spcPct val="20000"/>
        </a:spcBef>
        <a:spcAft>
          <a:spcPct val="0"/>
        </a:spcAft>
        <a:buFont typeface="Arial" charset="0"/>
        <a:buChar char="–"/>
        <a:defRPr sz="2000" kern="1200">
          <a:solidFill>
            <a:schemeClr val="tx1"/>
          </a:solidFill>
          <a:latin typeface="+mn-lt"/>
          <a:ea typeface="Geneva" charset="0"/>
          <a:cs typeface="+mn-cs"/>
        </a:defRPr>
      </a:lvl4pPr>
      <a:lvl5pPr marL="2057400" indent="-228600" algn="l" rtl="0" eaLnBrk="1" fontAlgn="base" hangingPunct="1">
        <a:spcBef>
          <a:spcPct val="20000"/>
        </a:spcBef>
        <a:spcAft>
          <a:spcPct val="0"/>
        </a:spcAft>
        <a:buFont typeface="Arial" charset="0"/>
        <a:buChar char="»"/>
        <a:defRPr sz="2000" kern="1200">
          <a:solidFill>
            <a:schemeClr val="tx1"/>
          </a:solidFill>
          <a:latin typeface="+mn-lt"/>
          <a:ea typeface="Geneva" charset="0"/>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prstGeom prst="rect">
            <a:avLst/>
          </a:prstGeom>
        </p:spPr>
        <p:txBody>
          <a:bodyPr/>
          <a:lstStyle/>
          <a:p>
            <a:pPr>
              <a:lnSpc>
                <a:spcPct val="100000"/>
              </a:lnSpc>
            </a:pPr>
            <a:r>
              <a:rPr lang="en-US" sz="2800" dirty="0" err="1"/>
              <a:t>Microservices</a:t>
            </a:r>
            <a:r>
              <a:rPr lang="en-US" sz="2800" dirty="0"/>
              <a:t> Architecture</a:t>
            </a:r>
            <a:r>
              <a:rPr lang="en-US" sz="2400" dirty="0"/>
              <a:t/>
            </a:r>
            <a:br>
              <a:rPr lang="en-US" sz="2400" dirty="0"/>
            </a:br>
            <a:r>
              <a:rPr lang="en-US" sz="1800" i="1" dirty="0" smtClean="0">
                <a:solidFill>
                  <a:srgbClr val="1F65B0"/>
                </a:solidFill>
              </a:rPr>
              <a:t>Software Engineering Presentation</a:t>
            </a:r>
            <a:endParaRPr lang="en-US" sz="2400" i="1" dirty="0">
              <a:solidFill>
                <a:srgbClr val="1F65B0"/>
              </a:solidFill>
            </a:endParaRPr>
          </a:p>
        </p:txBody>
      </p:sp>
      <p:sp>
        <p:nvSpPr>
          <p:cNvPr id="2" name="Subtitle 1"/>
          <p:cNvSpPr>
            <a:spLocks noGrp="1"/>
          </p:cNvSpPr>
          <p:nvPr>
            <p:ph type="body" sz="quarter" idx="10"/>
          </p:nvPr>
        </p:nvSpPr>
        <p:spPr>
          <a:xfrm>
            <a:off x="4572000" y="3556118"/>
            <a:ext cx="4448245" cy="369242"/>
          </a:xfrm>
          <a:prstGeom prst="rect">
            <a:avLst/>
          </a:prstGeom>
        </p:spPr>
        <p:txBody>
          <a:bodyPr/>
          <a:lstStyle/>
          <a:p>
            <a:pPr algn="r"/>
            <a:r>
              <a:rPr lang="en-US" sz="2000" i="1" cap="none" dirty="0" err="1" smtClean="0">
                <a:solidFill>
                  <a:schemeClr val="tx1"/>
                </a:solidFill>
                <a:ea typeface="+mj-ea"/>
                <a:cs typeface="+mj-cs"/>
              </a:rPr>
              <a:t>Fateme</a:t>
            </a:r>
            <a:r>
              <a:rPr lang="en-US" sz="2000" i="1" cap="none" dirty="0" smtClean="0">
                <a:solidFill>
                  <a:schemeClr val="tx1"/>
                </a:solidFill>
                <a:ea typeface="+mj-ea"/>
                <a:cs typeface="+mj-cs"/>
              </a:rPr>
              <a:t> </a:t>
            </a:r>
            <a:r>
              <a:rPr lang="en-US" sz="2000" i="1" cap="none" dirty="0" err="1" smtClean="0">
                <a:solidFill>
                  <a:schemeClr val="tx1"/>
                </a:solidFill>
                <a:ea typeface="+mj-ea"/>
                <a:cs typeface="+mj-cs"/>
              </a:rPr>
              <a:t>Rahmani</a:t>
            </a:r>
            <a:endParaRPr lang="en-US" sz="2000" i="1" cap="none" dirty="0" smtClean="0">
              <a:solidFill>
                <a:schemeClr val="tx1"/>
              </a:solidFill>
              <a:ea typeface="+mj-ea"/>
              <a:cs typeface="+mj-cs"/>
            </a:endParaRPr>
          </a:p>
          <a:p>
            <a:pPr algn="r"/>
            <a:r>
              <a:rPr lang="en-US" sz="2000" i="1" cap="none" dirty="0" err="1" smtClean="0">
                <a:solidFill>
                  <a:schemeClr val="tx1"/>
                </a:solidFill>
                <a:ea typeface="+mj-ea"/>
                <a:cs typeface="+mj-cs"/>
              </a:rPr>
              <a:t>Mahya</a:t>
            </a:r>
            <a:r>
              <a:rPr lang="en-US" sz="2000" i="1" cap="none" dirty="0" smtClean="0">
                <a:solidFill>
                  <a:schemeClr val="tx1"/>
                </a:solidFill>
                <a:ea typeface="+mj-ea"/>
                <a:cs typeface="+mj-cs"/>
              </a:rPr>
              <a:t> </a:t>
            </a:r>
            <a:r>
              <a:rPr lang="en-US" sz="2000" i="1" cap="none" dirty="0" err="1" smtClean="0">
                <a:solidFill>
                  <a:schemeClr val="tx1"/>
                </a:solidFill>
                <a:ea typeface="+mj-ea"/>
                <a:cs typeface="+mj-cs"/>
              </a:rPr>
              <a:t>Jamshidian</a:t>
            </a:r>
            <a:endParaRPr lang="en-US" sz="2000" i="1" cap="none" dirty="0" smtClean="0">
              <a:solidFill>
                <a:schemeClr val="tx1"/>
              </a:solidFill>
              <a:ea typeface="+mj-ea"/>
              <a:cs typeface="+mj-cs"/>
            </a:endParaRPr>
          </a:p>
          <a:p>
            <a:pPr algn="r"/>
            <a:r>
              <a:rPr lang="en-US" sz="2000" i="1" cap="none" dirty="0" err="1" smtClean="0">
                <a:solidFill>
                  <a:schemeClr val="tx1"/>
                </a:solidFill>
                <a:ea typeface="+mj-ea"/>
                <a:cs typeface="+mj-cs"/>
              </a:rPr>
              <a:t>Mehrdad</a:t>
            </a:r>
            <a:r>
              <a:rPr lang="en-US" sz="2000" i="1" cap="none" dirty="0" smtClean="0">
                <a:solidFill>
                  <a:schemeClr val="tx1"/>
                </a:solidFill>
                <a:ea typeface="+mj-ea"/>
                <a:cs typeface="+mj-cs"/>
              </a:rPr>
              <a:t> </a:t>
            </a:r>
            <a:r>
              <a:rPr lang="en-US" sz="2000" i="1" cap="none" dirty="0" err="1" smtClean="0">
                <a:solidFill>
                  <a:schemeClr val="tx1"/>
                </a:solidFill>
                <a:ea typeface="+mj-ea"/>
                <a:cs typeface="+mj-cs"/>
              </a:rPr>
              <a:t>MirmohammadSadeghi</a:t>
            </a:r>
            <a:endParaRPr lang="en-US" sz="2000" i="1" cap="none" dirty="0" smtClean="0">
              <a:solidFill>
                <a:schemeClr val="tx1"/>
              </a:solidFill>
              <a:ea typeface="+mj-ea"/>
              <a:cs typeface="+mj-cs"/>
            </a:endParaRPr>
          </a:p>
          <a:p>
            <a:pPr algn="r"/>
            <a:r>
              <a:rPr lang="en-US" sz="2000" i="1" cap="none" dirty="0" smtClean="0">
                <a:solidFill>
                  <a:schemeClr val="tx1"/>
                </a:solidFill>
                <a:ea typeface="+mj-ea"/>
                <a:cs typeface="+mj-cs"/>
              </a:rPr>
              <a:t>Negar Sakhaei</a:t>
            </a:r>
            <a:endParaRPr lang="en-US" sz="2000" i="1" cap="none" dirty="0">
              <a:solidFill>
                <a:schemeClr val="tx1"/>
              </a:solidFill>
              <a:ea typeface="+mj-ea"/>
              <a:cs typeface="+mj-cs"/>
            </a:endParaRPr>
          </a:p>
        </p:txBody>
      </p:sp>
    </p:spTree>
    <p:extLst>
      <p:ext uri="{BB962C8B-B14F-4D97-AF65-F5344CB8AC3E}">
        <p14:creationId xmlns:p14="http://schemas.microsoft.com/office/powerpoint/2010/main" val="387941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2"/>
          </p:nvPr>
        </p:nvSpPr>
        <p:spPr>
          <a:xfrm>
            <a:off x="382044" y="1064795"/>
            <a:ext cx="8353970" cy="3288131"/>
          </a:xfrm>
          <a:prstGeom prst="rect">
            <a:avLst/>
          </a:prstGeom>
        </p:spPr>
        <p:txBody>
          <a:bodyPr>
            <a:noAutofit/>
          </a:bodyPr>
          <a:lstStyle/>
          <a:p>
            <a:pPr>
              <a:lnSpc>
                <a:spcPct val="150000"/>
              </a:lnSpc>
              <a:spcBef>
                <a:spcPts val="0"/>
              </a:spcBef>
              <a:spcAft>
                <a:spcPts val="675"/>
              </a:spcAft>
            </a:pPr>
            <a:r>
              <a:rPr lang="en-US" sz="1600" b="1" dirty="0" smtClean="0"/>
              <a:t>Design </a:t>
            </a:r>
            <a:r>
              <a:rPr lang="en-US" sz="1600" b="1" dirty="0"/>
              <a:t>for failure </a:t>
            </a:r>
            <a:r>
              <a:rPr lang="en-US" sz="1600" dirty="0"/>
              <a:t>–</a:t>
            </a:r>
            <a:r>
              <a:rPr lang="en-US" sz="1600" b="1" dirty="0"/>
              <a:t> </a:t>
            </a:r>
            <a:r>
              <a:rPr lang="en-US" sz="1600" dirty="0"/>
              <a:t>applications must be designed and developed to tolerate the failures of other services or applications.</a:t>
            </a:r>
          </a:p>
          <a:p>
            <a:pPr>
              <a:lnSpc>
                <a:spcPct val="150000"/>
              </a:lnSpc>
              <a:spcBef>
                <a:spcPts val="0"/>
              </a:spcBef>
              <a:spcAft>
                <a:spcPts val="675"/>
              </a:spcAft>
            </a:pPr>
            <a:r>
              <a:rPr lang="en-US" sz="1600" b="1" dirty="0"/>
              <a:t>Single lifecycle ownership of the product </a:t>
            </a:r>
            <a:r>
              <a:rPr lang="en-US" sz="1600" dirty="0"/>
              <a:t>–</a:t>
            </a:r>
            <a:r>
              <a:rPr lang="en-US" sz="1600" b="1" dirty="0"/>
              <a:t> </a:t>
            </a:r>
            <a:r>
              <a:rPr lang="en-US" sz="1600" dirty="0"/>
              <a:t>“You build it, you run it,” is the motto rather than the traditional practice </a:t>
            </a:r>
            <a:r>
              <a:rPr lang="en-US" sz="1600" dirty="0" smtClean="0"/>
              <a:t>of </a:t>
            </a:r>
            <a:r>
              <a:rPr lang="en-US" sz="1600" dirty="0"/>
              <a:t>a software </a:t>
            </a:r>
            <a:r>
              <a:rPr lang="en-US" sz="1600" dirty="0" smtClean="0"/>
              <a:t>development </a:t>
            </a:r>
            <a:r>
              <a:rPr lang="en-US" sz="1600" dirty="0"/>
              <a:t>team handing off a service to an IT operations team.</a:t>
            </a:r>
          </a:p>
          <a:p>
            <a:pPr>
              <a:lnSpc>
                <a:spcPct val="150000"/>
              </a:lnSpc>
              <a:spcBef>
                <a:spcPts val="0"/>
              </a:spcBef>
              <a:spcAft>
                <a:spcPts val="675"/>
              </a:spcAft>
            </a:pPr>
            <a:r>
              <a:rPr lang="en-US" sz="1600" b="1" dirty="0"/>
              <a:t>Exercise choice in platforms, </a:t>
            </a:r>
            <a:r>
              <a:rPr lang="en-US" sz="1600" b="1" dirty="0" smtClean="0"/>
              <a:t>language, </a:t>
            </a:r>
            <a:r>
              <a:rPr lang="en-US" sz="1600" b="1" dirty="0"/>
              <a:t>&amp; libraries </a:t>
            </a:r>
            <a:r>
              <a:rPr lang="en-US" sz="1600" dirty="0"/>
              <a:t>that best suits the microservice functionality and team expertise rather than a single language or platform for the </a:t>
            </a:r>
            <a:r>
              <a:rPr lang="en-US" sz="1600" dirty="0" smtClean="0"/>
              <a:t>enterprise.</a:t>
            </a:r>
            <a:endParaRPr lang="en-US" sz="1600" dirty="0"/>
          </a:p>
        </p:txBody>
      </p:sp>
      <p:sp>
        <p:nvSpPr>
          <p:cNvPr id="2" name="Title 1"/>
          <p:cNvSpPr>
            <a:spLocks noGrp="1"/>
          </p:cNvSpPr>
          <p:nvPr>
            <p:ph type="title"/>
          </p:nvPr>
        </p:nvSpPr>
        <p:spPr/>
        <p:txBody>
          <a:bodyPr/>
          <a:lstStyle/>
          <a:p>
            <a:pPr marL="0" indent="0">
              <a:spcBef>
                <a:spcPts val="0"/>
              </a:spcBef>
              <a:spcAft>
                <a:spcPts val="675"/>
              </a:spcAft>
              <a:buNone/>
            </a:pPr>
            <a:r>
              <a:rPr lang="en-US" sz="2800" dirty="0"/>
              <a:t>When Adopting a Microservice Architecture </a:t>
            </a:r>
            <a:endParaRPr lang="en-US" sz="2800" dirty="0"/>
          </a:p>
        </p:txBody>
      </p:sp>
    </p:spTree>
    <p:extLst>
      <p:ext uri="{BB962C8B-B14F-4D97-AF65-F5344CB8AC3E}">
        <p14:creationId xmlns:p14="http://schemas.microsoft.com/office/powerpoint/2010/main" val="270346689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2"/>
          </p:nvPr>
        </p:nvSpPr>
        <p:spPr>
          <a:xfrm>
            <a:off x="382044" y="1064795"/>
            <a:ext cx="5403614" cy="3288131"/>
          </a:xfrm>
          <a:prstGeom prst="rect">
            <a:avLst/>
          </a:prstGeom>
        </p:spPr>
        <p:txBody>
          <a:bodyPr>
            <a:noAutofit/>
          </a:bodyPr>
          <a:lstStyle/>
          <a:p>
            <a:pPr>
              <a:lnSpc>
                <a:spcPct val="150000"/>
              </a:lnSpc>
              <a:spcBef>
                <a:spcPts val="0"/>
              </a:spcBef>
              <a:spcAft>
                <a:spcPts val="675"/>
              </a:spcAft>
            </a:pPr>
            <a:r>
              <a:rPr lang="en-US" sz="1400" b="1" dirty="0" smtClean="0"/>
              <a:t>Decentralized </a:t>
            </a:r>
            <a:r>
              <a:rPr lang="en-US" sz="1400" b="1" dirty="0"/>
              <a:t>business and messaging rules </a:t>
            </a:r>
            <a:r>
              <a:rPr lang="en-US" sz="1400" dirty="0"/>
              <a:t>– complex centralized message handling such as Enterprise Service Bus must give way to simple communications protocols. This is referred to as “smart endpoints, dumb pipes.”</a:t>
            </a:r>
          </a:p>
          <a:p>
            <a:pPr>
              <a:lnSpc>
                <a:spcPct val="150000"/>
              </a:lnSpc>
              <a:spcAft>
                <a:spcPts val="900"/>
              </a:spcAft>
            </a:pPr>
            <a:r>
              <a:rPr lang="en-US" sz="1400" b="1" dirty="0"/>
              <a:t>Decentralized governance </a:t>
            </a:r>
            <a:r>
              <a:rPr lang="en-US" sz="1400" dirty="0"/>
              <a:t>– minimize top down standards or technology sets and allow in-house open source model for sharing useful, tested code</a:t>
            </a:r>
            <a:endParaRPr lang="en-US" sz="1400" b="1" dirty="0"/>
          </a:p>
          <a:p>
            <a:pPr>
              <a:lnSpc>
                <a:spcPct val="150000"/>
              </a:lnSpc>
              <a:spcAft>
                <a:spcPts val="900"/>
              </a:spcAft>
            </a:pPr>
            <a:r>
              <a:rPr lang="en-US" sz="1400" b="1" dirty="0"/>
              <a:t>Decentralized data management</a:t>
            </a:r>
            <a:r>
              <a:rPr lang="en-US" sz="1400" dirty="0"/>
              <a:t> to service-level  data management, often called polyglot persistence.</a:t>
            </a:r>
          </a:p>
        </p:txBody>
      </p:sp>
      <p:sp>
        <p:nvSpPr>
          <p:cNvPr id="2" name="Title 1"/>
          <p:cNvSpPr>
            <a:spLocks noGrp="1"/>
          </p:cNvSpPr>
          <p:nvPr>
            <p:ph type="title"/>
          </p:nvPr>
        </p:nvSpPr>
        <p:spPr>
          <a:xfrm>
            <a:off x="203290" y="377377"/>
            <a:ext cx="8353969" cy="392415"/>
          </a:xfrm>
        </p:spPr>
        <p:txBody>
          <a:bodyPr/>
          <a:lstStyle/>
          <a:p>
            <a:pPr marL="0" indent="0">
              <a:spcBef>
                <a:spcPts val="0"/>
              </a:spcBef>
              <a:spcAft>
                <a:spcPts val="900"/>
              </a:spcAft>
              <a:buNone/>
            </a:pPr>
            <a:r>
              <a:rPr lang="en-US" sz="2800" dirty="0"/>
              <a:t>When Adopting a Microservice Architecture </a:t>
            </a:r>
            <a:endParaRPr lang="en-US" sz="2800" dirty="0"/>
          </a:p>
        </p:txBody>
      </p:sp>
      <p:pic>
        <p:nvPicPr>
          <p:cNvPr id="5" name="Picture 4"/>
          <p:cNvPicPr/>
          <p:nvPr/>
        </p:nvPicPr>
        <p:blipFill rotWithShape="1">
          <a:blip r:embed="rId3"/>
          <a:srcRect t="14932" r="59446"/>
          <a:stretch/>
        </p:blipFill>
        <p:spPr>
          <a:xfrm>
            <a:off x="5583780" y="2367907"/>
            <a:ext cx="1807745" cy="2009883"/>
          </a:xfrm>
          <a:prstGeom prst="rect">
            <a:avLst/>
          </a:prstGeom>
        </p:spPr>
      </p:pic>
      <p:pic>
        <p:nvPicPr>
          <p:cNvPr id="6" name="Picture 5"/>
          <p:cNvPicPr/>
          <p:nvPr/>
        </p:nvPicPr>
        <p:blipFill rotWithShape="1">
          <a:blip r:embed="rId3"/>
          <a:srcRect l="40232" t="11183"/>
          <a:stretch/>
        </p:blipFill>
        <p:spPr>
          <a:xfrm>
            <a:off x="6293507" y="262346"/>
            <a:ext cx="2664278" cy="2098460"/>
          </a:xfrm>
          <a:prstGeom prst="rect">
            <a:avLst/>
          </a:prstGeom>
        </p:spPr>
      </p:pic>
      <p:sp>
        <p:nvSpPr>
          <p:cNvPr id="8" name="Rectangle 7"/>
          <p:cNvSpPr/>
          <p:nvPr/>
        </p:nvSpPr>
        <p:spPr>
          <a:xfrm>
            <a:off x="7427554" y="2558397"/>
            <a:ext cx="1455440" cy="1597150"/>
          </a:xfrm>
          <a:prstGeom prst="rect">
            <a:avLst/>
          </a:prstGeom>
          <a:no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1500" b="1" i="1" dirty="0">
                <a:solidFill>
                  <a:srgbClr val="1F65B0"/>
                </a:solidFill>
              </a:rPr>
              <a:t>Microservices Distributed Database</a:t>
            </a:r>
          </a:p>
          <a:p>
            <a:pPr algn="ctr"/>
            <a:endParaRPr lang="en-US" sz="1500" b="1" i="1" dirty="0">
              <a:solidFill>
                <a:srgbClr val="1F65B0"/>
              </a:solidFill>
            </a:endParaRPr>
          </a:p>
          <a:p>
            <a:pPr algn="ctr"/>
            <a:endParaRPr lang="en-US" sz="1500" b="1" i="1" dirty="0">
              <a:solidFill>
                <a:srgbClr val="1F65B0"/>
              </a:solidFill>
            </a:endParaRPr>
          </a:p>
          <a:p>
            <a:pPr algn="ctr"/>
            <a:endParaRPr lang="en-US" sz="1500" b="1" i="1" dirty="0">
              <a:solidFill>
                <a:srgbClr val="1F65B0"/>
              </a:solidFill>
            </a:endParaRPr>
          </a:p>
          <a:p>
            <a:pPr marL="180975"/>
            <a:r>
              <a:rPr lang="en-US" sz="1500" b="1" i="1" dirty="0">
                <a:solidFill>
                  <a:srgbClr val="1F65B0"/>
                </a:solidFill>
              </a:rPr>
              <a:t>Monolithic</a:t>
            </a:r>
          </a:p>
          <a:p>
            <a:pPr marL="180975"/>
            <a:r>
              <a:rPr lang="en-US" sz="1500" b="1" i="1" dirty="0">
                <a:solidFill>
                  <a:srgbClr val="1F65B0"/>
                </a:solidFill>
              </a:rPr>
              <a:t>Database</a:t>
            </a:r>
            <a:endParaRPr lang="en-US" sz="1200" i="1" dirty="0">
              <a:solidFill>
                <a:srgbClr val="1F65B0"/>
              </a:solidFill>
            </a:endParaRPr>
          </a:p>
        </p:txBody>
      </p:sp>
    </p:spTree>
    <p:extLst>
      <p:ext uri="{BB962C8B-B14F-4D97-AF65-F5344CB8AC3E}">
        <p14:creationId xmlns:p14="http://schemas.microsoft.com/office/powerpoint/2010/main" val="3348276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1070787" y="3430428"/>
            <a:ext cx="7171538" cy="110863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3" name="Content Placeholder 2"/>
          <p:cNvSpPr>
            <a:spLocks noGrp="1"/>
          </p:cNvSpPr>
          <p:nvPr>
            <p:ph type="body" sz="quarter" idx="12"/>
          </p:nvPr>
        </p:nvSpPr>
        <p:spPr>
          <a:xfrm>
            <a:off x="382044" y="1064970"/>
            <a:ext cx="4327122" cy="3040080"/>
          </a:xfrm>
          <a:prstGeom prst="rect">
            <a:avLst/>
          </a:prstGeom>
        </p:spPr>
        <p:txBody>
          <a:bodyPr>
            <a:noAutofit/>
          </a:bodyPr>
          <a:lstStyle/>
          <a:p>
            <a:pPr>
              <a:lnSpc>
                <a:spcPct val="100000"/>
              </a:lnSpc>
              <a:spcBef>
                <a:spcPts val="900"/>
              </a:spcBef>
            </a:pPr>
            <a:r>
              <a:rPr lang="en-US" sz="1600" b="1" dirty="0" smtClean="0"/>
              <a:t>Organize </a:t>
            </a:r>
            <a:r>
              <a:rPr lang="en-US" sz="1600" b="1" dirty="0"/>
              <a:t>teams around business capabilities not technology layer</a:t>
            </a:r>
          </a:p>
          <a:p>
            <a:pPr marL="742950" lvl="1" indent="-285750">
              <a:buFont typeface="Arial" panose="020B0604020202020204" pitchFamily="34" charset="0"/>
              <a:buChar char="–"/>
            </a:pPr>
            <a:r>
              <a:rPr lang="en-US" sz="1400" b="0" dirty="0">
                <a:solidFill>
                  <a:schemeClr val="tx2"/>
                </a:solidFill>
                <a:ea typeface="+mn-ea"/>
              </a:rPr>
              <a:t>cross functional teams by business capability are </a:t>
            </a:r>
            <a:r>
              <a:rPr lang="en-US" sz="1400" b="0" dirty="0" smtClean="0">
                <a:solidFill>
                  <a:schemeClr val="tx2"/>
                </a:solidFill>
                <a:ea typeface="+mn-ea"/>
              </a:rPr>
              <a:t>requisite </a:t>
            </a:r>
            <a:endParaRPr lang="en-US" sz="1400" b="0" dirty="0">
              <a:solidFill>
                <a:schemeClr val="tx2"/>
              </a:solidFill>
              <a:ea typeface="+mn-ea"/>
            </a:endParaRPr>
          </a:p>
          <a:p>
            <a:pPr marL="742950" lvl="1" indent="-285750">
              <a:buFont typeface="Arial" panose="020B0604020202020204" pitchFamily="34" charset="0"/>
              <a:buChar char="–"/>
            </a:pPr>
            <a:r>
              <a:rPr lang="en-US" sz="1400" b="0" dirty="0">
                <a:solidFill>
                  <a:schemeClr val="tx2"/>
                </a:solidFill>
                <a:ea typeface="+mn-ea"/>
              </a:rPr>
              <a:t>traditional technology layer based teams (e.g</a:t>
            </a:r>
            <a:r>
              <a:rPr lang="en-US" sz="1400" b="0" dirty="0" smtClean="0">
                <a:solidFill>
                  <a:schemeClr val="tx2"/>
                </a:solidFill>
                <a:ea typeface="+mn-ea"/>
              </a:rPr>
              <a:t>., </a:t>
            </a:r>
            <a:r>
              <a:rPr lang="en-US" sz="1400" b="0" dirty="0">
                <a:solidFill>
                  <a:schemeClr val="tx2"/>
                </a:solidFill>
                <a:ea typeface="+mn-ea"/>
              </a:rPr>
              <a:t>a database applications </a:t>
            </a:r>
            <a:r>
              <a:rPr lang="en-US" sz="1400" b="0" dirty="0" smtClean="0">
                <a:solidFill>
                  <a:schemeClr val="tx2"/>
                </a:solidFill>
                <a:ea typeface="+mn-ea"/>
              </a:rPr>
              <a:t>team </a:t>
            </a:r>
            <a:r>
              <a:rPr lang="en-US" sz="1400" b="0" dirty="0">
                <a:solidFill>
                  <a:schemeClr val="tx2"/>
                </a:solidFill>
                <a:ea typeface="+mn-ea"/>
              </a:rPr>
              <a:t>or a user interface team) means extensive cross-team collaboration and costly delays</a:t>
            </a:r>
          </a:p>
        </p:txBody>
      </p:sp>
      <p:sp>
        <p:nvSpPr>
          <p:cNvPr id="2" name="Title 1"/>
          <p:cNvSpPr>
            <a:spLocks noGrp="1"/>
          </p:cNvSpPr>
          <p:nvPr>
            <p:ph type="title"/>
          </p:nvPr>
        </p:nvSpPr>
        <p:spPr/>
        <p:txBody>
          <a:bodyPr/>
          <a:lstStyle/>
          <a:p>
            <a:pPr marL="0" indent="0">
              <a:buNone/>
            </a:pPr>
            <a:r>
              <a:rPr lang="en-US" sz="2800" dirty="0"/>
              <a:t>When Adopting a Microservice Architecture</a:t>
            </a:r>
            <a:endParaRPr lang="en-US" sz="2800" dirty="0"/>
          </a:p>
        </p:txBody>
      </p:sp>
      <p:sp>
        <p:nvSpPr>
          <p:cNvPr id="25" name="Content Placeholder 2"/>
          <p:cNvSpPr txBox="1">
            <a:spLocks/>
          </p:cNvSpPr>
          <p:nvPr/>
        </p:nvSpPr>
        <p:spPr>
          <a:xfrm>
            <a:off x="4709166" y="1064970"/>
            <a:ext cx="4245800" cy="3135943"/>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anose="020B0604020202020204" pitchFamily="34" charset="0"/>
              <a:buChar char="•"/>
              <a:defRPr sz="3400" kern="1200">
                <a:solidFill>
                  <a:schemeClr val="tx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3000" kern="1200">
                <a:solidFill>
                  <a:schemeClr val="tx2"/>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en-US" sz="1600" b="1" dirty="0"/>
              <a:t>Move beyond Continuous Integration to Continuous Delivery </a:t>
            </a:r>
            <a:endParaRPr lang="en-US" sz="1600" dirty="0"/>
          </a:p>
          <a:p>
            <a:pPr lvl="1"/>
            <a:r>
              <a:rPr lang="en-US" sz="1400" dirty="0"/>
              <a:t>Maintain tight integration requirements within the microservice while easing external integration requirements</a:t>
            </a:r>
          </a:p>
          <a:p>
            <a:pPr lvl="1"/>
            <a:r>
              <a:rPr lang="en-US" sz="1400" dirty="0"/>
              <a:t>Continuous Delivery means development teams build software so that the software can be released to production at any time and by anyone on the team</a:t>
            </a:r>
          </a:p>
        </p:txBody>
      </p:sp>
      <p:sp>
        <p:nvSpPr>
          <p:cNvPr id="26" name="Content Placeholder 2"/>
          <p:cNvSpPr txBox="1">
            <a:spLocks/>
          </p:cNvSpPr>
          <p:nvPr/>
        </p:nvSpPr>
        <p:spPr>
          <a:xfrm>
            <a:off x="387330" y="881787"/>
            <a:ext cx="4719772" cy="489250"/>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anose="020B0604020202020204" pitchFamily="34" charset="0"/>
              <a:buChar char="•"/>
              <a:defRPr sz="3400" kern="1200">
                <a:solidFill>
                  <a:schemeClr val="tx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3000" kern="1200">
                <a:solidFill>
                  <a:schemeClr val="tx2"/>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endParaRPr lang="en-US" sz="1650" dirty="0"/>
          </a:p>
        </p:txBody>
      </p:sp>
      <p:sp>
        <p:nvSpPr>
          <p:cNvPr id="44" name="Rectangle 43"/>
          <p:cNvSpPr/>
          <p:nvPr/>
        </p:nvSpPr>
        <p:spPr>
          <a:xfrm>
            <a:off x="842864" y="3592332"/>
            <a:ext cx="2845508" cy="784830"/>
          </a:xfrm>
          <a:prstGeom prst="rect">
            <a:avLst/>
          </a:prstGeom>
        </p:spPr>
        <p:txBody>
          <a:bodyPr wrap="square">
            <a:spAutoFit/>
          </a:bodyPr>
          <a:lstStyle/>
          <a:p>
            <a:pPr algn="r"/>
            <a:r>
              <a:rPr lang="en-US" sz="1500" b="1" i="1" dirty="0">
                <a:latin typeface="Calibri" panose="020F0502020204030204" pitchFamily="34" charset="0"/>
                <a:ea typeface="SimSun" panose="02010600030101010101" pitchFamily="2" charset="-122"/>
                <a:cs typeface="Arial" panose="020B0604020202020204" pitchFamily="34" charset="0"/>
              </a:rPr>
              <a:t>Example of a Basic Automated Build Pipeline that Supports Continuous Integration</a:t>
            </a:r>
            <a:endParaRPr lang="en-US" sz="1500" b="1" i="1" dirty="0"/>
          </a:p>
        </p:txBody>
      </p:sp>
      <p:pic>
        <p:nvPicPr>
          <p:cNvPr id="46" name="Picture 45"/>
          <p:cNvPicPr/>
          <p:nvPr/>
        </p:nvPicPr>
        <p:blipFill>
          <a:blip r:embed="rId3">
            <a:extLst>
              <a:ext uri="{28A0092B-C50C-407E-A947-70E740481C1C}">
                <a14:useLocalDpi xmlns:a14="http://schemas.microsoft.com/office/drawing/2010/main" val="0"/>
              </a:ext>
            </a:extLst>
          </a:blip>
          <a:srcRect/>
          <a:stretch>
            <a:fillRect/>
          </a:stretch>
        </p:blipFill>
        <p:spPr bwMode="auto">
          <a:xfrm>
            <a:off x="3688372" y="3360101"/>
            <a:ext cx="4457700" cy="1173956"/>
          </a:xfrm>
          <a:prstGeom prst="rect">
            <a:avLst/>
          </a:prstGeom>
          <a:noFill/>
        </p:spPr>
      </p:pic>
    </p:spTree>
    <p:extLst>
      <p:ext uri="{BB962C8B-B14F-4D97-AF65-F5344CB8AC3E}">
        <p14:creationId xmlns:p14="http://schemas.microsoft.com/office/powerpoint/2010/main" val="38235023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2"/>
          </p:nvPr>
        </p:nvSpPr>
        <p:spPr>
          <a:xfrm>
            <a:off x="540175" y="1048075"/>
            <a:ext cx="8321942" cy="2743972"/>
          </a:xfrm>
        </p:spPr>
        <p:txBody>
          <a:bodyPr>
            <a:noAutofit/>
          </a:bodyPr>
          <a:lstStyle/>
          <a:p>
            <a:pPr marL="0" indent="0">
              <a:lnSpc>
                <a:spcPct val="100000"/>
              </a:lnSpc>
              <a:spcAft>
                <a:spcPts val="450"/>
              </a:spcAft>
              <a:buNone/>
            </a:pPr>
            <a:r>
              <a:rPr lang="en-US" sz="1800" b="1" i="1" dirty="0"/>
              <a:t>The decomposition of applications into services</a:t>
            </a:r>
            <a:r>
              <a:rPr lang="en-US" sz="1800" i="1" dirty="0"/>
              <a:t> needs to be based on the notion that services can be independently replaced and upgraded without affecting the other application services with which they interact</a:t>
            </a:r>
          </a:p>
          <a:p>
            <a:pPr marL="0" indent="0">
              <a:lnSpc>
                <a:spcPct val="100000"/>
              </a:lnSpc>
              <a:spcAft>
                <a:spcPts val="450"/>
              </a:spcAft>
              <a:buNone/>
            </a:pPr>
            <a:endParaRPr lang="en-US" sz="1800" b="1" dirty="0" smtClean="0"/>
          </a:p>
          <a:p>
            <a:pPr marL="0" indent="0">
              <a:lnSpc>
                <a:spcPct val="100000"/>
              </a:lnSpc>
              <a:spcAft>
                <a:spcPts val="450"/>
              </a:spcAft>
              <a:buNone/>
            </a:pPr>
            <a:r>
              <a:rPr lang="en-US" sz="1800" b="1" dirty="0" smtClean="0"/>
              <a:t>Software </a:t>
            </a:r>
            <a:r>
              <a:rPr lang="en-US" sz="1800" b="1" dirty="0"/>
              <a:t>changes should be monitored to identify and refine how an application should be decomposed into services</a:t>
            </a:r>
          </a:p>
          <a:p>
            <a:pPr>
              <a:lnSpc>
                <a:spcPct val="100000"/>
              </a:lnSpc>
              <a:spcAft>
                <a:spcPts val="450"/>
              </a:spcAft>
            </a:pPr>
            <a:r>
              <a:rPr lang="en-US" sz="1800" dirty="0"/>
              <a:t>Parts of the system that rarely change should be in a different service, or module, than those that often change</a:t>
            </a:r>
          </a:p>
          <a:p>
            <a:pPr>
              <a:lnSpc>
                <a:spcPct val="100000"/>
              </a:lnSpc>
              <a:spcAft>
                <a:spcPts val="450"/>
              </a:spcAft>
            </a:pPr>
            <a:r>
              <a:rPr lang="en-US" sz="1800" dirty="0"/>
              <a:t>If two services need to be changed together repeatedly, they should be merged into a single </a:t>
            </a:r>
            <a:r>
              <a:rPr lang="en-US" sz="1800" dirty="0" smtClean="0"/>
              <a:t>module</a:t>
            </a:r>
            <a:r>
              <a:rPr lang="en-US" sz="1800" dirty="0" smtClean="0"/>
              <a:t>.</a:t>
            </a:r>
          </a:p>
          <a:p>
            <a:pPr marL="0" indent="0">
              <a:lnSpc>
                <a:spcPct val="100000"/>
              </a:lnSpc>
              <a:spcAft>
                <a:spcPts val="450"/>
              </a:spcAft>
              <a:buNone/>
            </a:pPr>
            <a:endParaRPr lang="en-US" sz="1800" dirty="0" smtClean="0"/>
          </a:p>
        </p:txBody>
      </p:sp>
      <p:sp>
        <p:nvSpPr>
          <p:cNvPr id="2" name="Title 1"/>
          <p:cNvSpPr>
            <a:spLocks noGrp="1"/>
          </p:cNvSpPr>
          <p:nvPr>
            <p:ph type="title"/>
          </p:nvPr>
        </p:nvSpPr>
        <p:spPr>
          <a:xfrm>
            <a:off x="409546" y="420701"/>
            <a:ext cx="8353969" cy="392415"/>
          </a:xfrm>
        </p:spPr>
        <p:txBody>
          <a:bodyPr/>
          <a:lstStyle/>
          <a:p>
            <a:r>
              <a:rPr lang="en-US" sz="2400" dirty="0"/>
              <a:t>When Adopting a Microservice Architecture</a:t>
            </a:r>
            <a:endParaRPr lang="en-US" dirty="0"/>
          </a:p>
        </p:txBody>
      </p:sp>
    </p:spTree>
    <p:extLst>
      <p:ext uri="{BB962C8B-B14F-4D97-AF65-F5344CB8AC3E}">
        <p14:creationId xmlns:p14="http://schemas.microsoft.com/office/powerpoint/2010/main" val="12001096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4075" y="273150"/>
            <a:ext cx="8229600" cy="857250"/>
          </a:xfrm>
        </p:spPr>
        <p:txBody>
          <a:bodyPr/>
          <a:lstStyle/>
          <a:p>
            <a:pPr algn="l"/>
            <a:r>
              <a:rPr lang="en-US" b="1" dirty="0" smtClean="0"/>
              <a:t>Outline</a:t>
            </a:r>
            <a:endParaRPr lang="en-US" b="1" dirty="0"/>
          </a:p>
        </p:txBody>
      </p:sp>
      <p:sp>
        <p:nvSpPr>
          <p:cNvPr id="5" name="Content Placeholder 4"/>
          <p:cNvSpPr>
            <a:spLocks noGrp="1"/>
          </p:cNvSpPr>
          <p:nvPr>
            <p:ph sz="quarter" idx="10"/>
          </p:nvPr>
        </p:nvSpPr>
        <p:spPr>
          <a:xfrm>
            <a:off x="325232" y="1556661"/>
            <a:ext cx="8619387" cy="3171818"/>
          </a:xfrm>
        </p:spPr>
        <p:txBody>
          <a:bodyPr/>
          <a:lstStyle/>
          <a:p>
            <a:r>
              <a:rPr lang="en-US" sz="2800" dirty="0"/>
              <a:t>What is a </a:t>
            </a:r>
            <a:r>
              <a:rPr lang="en-US" sz="2800" dirty="0" smtClean="0"/>
              <a:t>Microservice </a:t>
            </a:r>
            <a:r>
              <a:rPr lang="en-US" sz="2800" dirty="0"/>
              <a:t>Architecture</a:t>
            </a:r>
            <a:r>
              <a:rPr lang="en-US" sz="2800" dirty="0" smtClean="0"/>
              <a:t>?</a:t>
            </a:r>
          </a:p>
          <a:p>
            <a:pPr lvl="1"/>
            <a:r>
              <a:rPr lang="en-US" sz="2400" i="1" dirty="0" smtClean="0"/>
              <a:t>Advantages</a:t>
            </a:r>
          </a:p>
          <a:p>
            <a:pPr lvl="1"/>
            <a:r>
              <a:rPr lang="en-US" sz="2400" i="1" dirty="0" smtClean="0"/>
              <a:t>Tradeoffs</a:t>
            </a:r>
          </a:p>
          <a:p>
            <a:r>
              <a:rPr lang="en-US" sz="2800" dirty="0">
                <a:solidFill>
                  <a:srgbClr val="FF0000"/>
                </a:solidFill>
              </a:rPr>
              <a:t>Technology </a:t>
            </a:r>
            <a:r>
              <a:rPr lang="en-US" sz="2800" dirty="0" smtClean="0">
                <a:solidFill>
                  <a:srgbClr val="FF0000"/>
                </a:solidFill>
              </a:rPr>
              <a:t>Recommendations</a:t>
            </a:r>
          </a:p>
          <a:p>
            <a:r>
              <a:rPr lang="en-US" sz="2800" dirty="0"/>
              <a:t>Microservice Creation and </a:t>
            </a:r>
            <a:r>
              <a:rPr lang="en-US" sz="2800" dirty="0" smtClean="0"/>
              <a:t>Organization (Example)</a:t>
            </a:r>
          </a:p>
          <a:p>
            <a:r>
              <a:rPr lang="en-US" sz="2800" dirty="0"/>
              <a:t>Migration Strategies </a:t>
            </a:r>
            <a:r>
              <a:rPr lang="en-US" sz="2800" dirty="0"/>
              <a:t/>
            </a:r>
            <a:br>
              <a:rPr lang="en-US" sz="2800" dirty="0"/>
            </a:br>
            <a:r>
              <a:rPr lang="en-US" sz="2800" dirty="0"/>
              <a:t/>
            </a:r>
            <a:br>
              <a:rPr lang="en-US" sz="2800" dirty="0"/>
            </a:br>
            <a:endParaRPr lang="en-US" sz="2800" dirty="0"/>
          </a:p>
          <a:p>
            <a:endParaRPr lang="en-US" sz="2800" dirty="0"/>
          </a:p>
          <a:p>
            <a:endParaRPr lang="en-US" sz="2800" dirty="0"/>
          </a:p>
        </p:txBody>
      </p:sp>
    </p:spTree>
    <p:extLst>
      <p:ext uri="{BB962C8B-B14F-4D97-AF65-F5344CB8AC3E}">
        <p14:creationId xmlns:p14="http://schemas.microsoft.com/office/powerpoint/2010/main" val="3386406322"/>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Recommendations for Services</a:t>
            </a:r>
            <a:endParaRPr lang="en-US" sz="1800" dirty="0"/>
          </a:p>
        </p:txBody>
      </p:sp>
      <p:sp>
        <p:nvSpPr>
          <p:cNvPr id="3" name="Rectangle 2"/>
          <p:cNvSpPr/>
          <p:nvPr/>
        </p:nvSpPr>
        <p:spPr>
          <a:xfrm>
            <a:off x="571812" y="791058"/>
            <a:ext cx="7476199" cy="584775"/>
          </a:xfrm>
          <a:prstGeom prst="rect">
            <a:avLst/>
          </a:prstGeom>
        </p:spPr>
        <p:txBody>
          <a:bodyPr wrap="square">
            <a:spAutoFit/>
          </a:bodyPr>
          <a:lstStyle/>
          <a:p>
            <a:pPr algn="ctr"/>
            <a:r>
              <a:rPr lang="en-US" sz="1600" b="1" dirty="0"/>
              <a:t>The table lists recommended approaches for </a:t>
            </a:r>
            <a:r>
              <a:rPr lang="en-US" sz="1600" b="1" dirty="0" smtClean="0"/>
              <a:t>components</a:t>
            </a:r>
            <a:r>
              <a:rPr lang="en-US" sz="1600" b="1" i="1" dirty="0" smtClean="0"/>
              <a:t> </a:t>
            </a:r>
            <a:r>
              <a:rPr lang="en-US" sz="1600" b="1" dirty="0" smtClean="0"/>
              <a:t>based </a:t>
            </a:r>
            <a:r>
              <a:rPr lang="en-US" sz="1600" b="1" dirty="0"/>
              <a:t>on a microservice architecture. </a:t>
            </a:r>
          </a:p>
        </p:txBody>
      </p:sp>
      <p:sp>
        <p:nvSpPr>
          <p:cNvPr id="4" name="Rectangle 3"/>
          <p:cNvSpPr/>
          <p:nvPr/>
        </p:nvSpPr>
        <p:spPr>
          <a:xfrm>
            <a:off x="830177" y="4186209"/>
            <a:ext cx="3404778" cy="276999"/>
          </a:xfrm>
          <a:prstGeom prst="rect">
            <a:avLst/>
          </a:prstGeom>
        </p:spPr>
        <p:txBody>
          <a:bodyPr wrap="none">
            <a:spAutoFit/>
          </a:bodyPr>
          <a:lstStyle/>
          <a:p>
            <a:r>
              <a:rPr lang="en-US" sz="1200" b="1" dirty="0">
                <a:solidFill>
                  <a:srgbClr val="595959"/>
                </a:solidFill>
              </a:rPr>
              <a:t>*Based on a survey of industry practitioners</a:t>
            </a:r>
            <a:endParaRPr lang="en-US" sz="1200" dirty="0"/>
          </a:p>
        </p:txBody>
      </p:sp>
      <p:graphicFrame>
        <p:nvGraphicFramePr>
          <p:cNvPr id="5" name="Table 4"/>
          <p:cNvGraphicFramePr>
            <a:graphicFrameLocks noGrp="1"/>
          </p:cNvGraphicFramePr>
          <p:nvPr>
            <p:extLst>
              <p:ext uri="{D42A27DB-BD31-4B8C-83A1-F6EECF244321}">
                <p14:modId xmlns:p14="http://schemas.microsoft.com/office/powerpoint/2010/main" val="2752268061"/>
              </p:ext>
            </p:extLst>
          </p:nvPr>
        </p:nvGraphicFramePr>
        <p:xfrm>
          <a:off x="830177" y="1473529"/>
          <a:ext cx="7200900" cy="2691526"/>
        </p:xfrm>
        <a:graphic>
          <a:graphicData uri="http://schemas.openxmlformats.org/drawingml/2006/table">
            <a:tbl>
              <a:tblPr firstRow="1" bandRow="1">
                <a:tableStyleId>{073A0DAA-6AF3-43AB-8588-CEC1D06C72B9}</a:tableStyleId>
              </a:tblPr>
              <a:tblGrid>
                <a:gridCol w="2400300">
                  <a:extLst>
                    <a:ext uri="{9D8B030D-6E8A-4147-A177-3AD203B41FA5}">
                      <a16:colId xmlns="" xmlns:a16="http://schemas.microsoft.com/office/drawing/2014/main" val="3154948246"/>
                    </a:ext>
                  </a:extLst>
                </a:gridCol>
                <a:gridCol w="4800600">
                  <a:extLst>
                    <a:ext uri="{9D8B030D-6E8A-4147-A177-3AD203B41FA5}">
                      <a16:colId xmlns="" xmlns:a16="http://schemas.microsoft.com/office/drawing/2014/main" val="2175892041"/>
                    </a:ext>
                  </a:extLst>
                </a:gridCol>
              </a:tblGrid>
              <a:tr h="285918">
                <a:tc>
                  <a:txBody>
                    <a:bodyPr/>
                    <a:lstStyle/>
                    <a:p>
                      <a:pPr marL="0" marR="0" indent="63500" algn="l">
                        <a:lnSpc>
                          <a:spcPct val="107000"/>
                        </a:lnSpc>
                        <a:spcBef>
                          <a:spcPts val="0"/>
                        </a:spcBef>
                        <a:spcAft>
                          <a:spcPts val="0"/>
                        </a:spcAft>
                      </a:pPr>
                      <a:r>
                        <a:rPr lang="en-US" sz="1400" b="1" dirty="0" smtClean="0">
                          <a:solidFill>
                            <a:srgbClr val="FFFFFF"/>
                          </a:solidFill>
                          <a:effectLst/>
                          <a:latin typeface="Avenir Medium"/>
                          <a:ea typeface="SimSun" panose="02010600030101010101" pitchFamily="2" charset="-122"/>
                          <a:cs typeface="Arial" panose="020B0604020202020204" pitchFamily="34" charset="0"/>
                        </a:rPr>
                        <a:t>Component</a:t>
                      </a:r>
                      <a:endParaRPr lang="en-US" sz="1400" dirty="0">
                        <a:effectLst/>
                        <a:latin typeface="Avenir Medium"/>
                        <a:ea typeface="SimSun" panose="02010600030101010101" pitchFamily="2" charset="-122"/>
                        <a:cs typeface="Arial" panose="020B0604020202020204" pitchFamily="34" charset="0"/>
                      </a:endParaRPr>
                    </a:p>
                  </a:txBody>
                  <a:tcPr marL="13336" marR="13336" marT="0" marB="0" anchor="ctr"/>
                </a:tc>
                <a:tc>
                  <a:txBody>
                    <a:bodyPr/>
                    <a:lstStyle/>
                    <a:p>
                      <a:pPr marL="0" marR="0" algn="l">
                        <a:lnSpc>
                          <a:spcPct val="107000"/>
                        </a:lnSpc>
                        <a:spcBef>
                          <a:spcPts val="0"/>
                        </a:spcBef>
                        <a:spcAft>
                          <a:spcPts val="0"/>
                        </a:spcAft>
                      </a:pPr>
                      <a:r>
                        <a:rPr lang="en-US" sz="1400" b="1" dirty="0">
                          <a:solidFill>
                            <a:srgbClr val="FFFFFF"/>
                          </a:solidFill>
                          <a:effectLst/>
                          <a:latin typeface="Avenir Medium"/>
                          <a:ea typeface="SimSun" panose="02010600030101010101" pitchFamily="2" charset="-122"/>
                          <a:cs typeface="Arial" panose="020B0604020202020204" pitchFamily="34" charset="0"/>
                        </a:rPr>
                        <a:t>Recommended Approach</a:t>
                      </a:r>
                      <a:endParaRPr lang="en-US" sz="1400" dirty="0">
                        <a:effectLst/>
                        <a:latin typeface="Avenir Medium"/>
                        <a:ea typeface="SimSun" panose="02010600030101010101" pitchFamily="2" charset="-122"/>
                        <a:cs typeface="Arial" panose="020B0604020202020204" pitchFamily="34" charset="0"/>
                      </a:endParaRPr>
                    </a:p>
                  </a:txBody>
                  <a:tcPr marL="137160" marR="13336" marT="0" marB="0" anchor="ctr"/>
                </a:tc>
                <a:extLst>
                  <a:ext uri="{0D108BD9-81ED-4DB2-BD59-A6C34878D82A}">
                    <a16:rowId xmlns="" xmlns:a16="http://schemas.microsoft.com/office/drawing/2014/main" val="4178041630"/>
                  </a:ext>
                </a:extLst>
              </a:tr>
              <a:tr h="267959">
                <a:tc>
                  <a:txBody>
                    <a:bodyPr/>
                    <a:lstStyle/>
                    <a:p>
                      <a:pPr marL="106363" marR="0" indent="0">
                        <a:lnSpc>
                          <a:spcPct val="100000"/>
                        </a:lnSpc>
                        <a:spcBef>
                          <a:spcPts val="0"/>
                        </a:spcBef>
                        <a:spcAft>
                          <a:spcPts val="0"/>
                        </a:spcAft>
                      </a:pPr>
                      <a:r>
                        <a:rPr lang="en-US" sz="1400" dirty="0">
                          <a:effectLst/>
                          <a:latin typeface="Avenir Medium"/>
                          <a:ea typeface="SimSun" panose="02010600030101010101" pitchFamily="2" charset="-122"/>
                          <a:cs typeface="Arial" panose="020B0604020202020204" pitchFamily="34" charset="0"/>
                        </a:rPr>
                        <a:t>API Gateway</a:t>
                      </a:r>
                    </a:p>
                  </a:txBody>
                  <a:tcPr marL="68580" marR="13336" marT="34290" marB="34290"/>
                </a:tc>
                <a:tc>
                  <a:txBody>
                    <a:bodyPr/>
                    <a:lstStyle/>
                    <a:p>
                      <a:pPr marL="0" marR="0">
                        <a:lnSpc>
                          <a:spcPct val="100000"/>
                        </a:lnSpc>
                        <a:spcBef>
                          <a:spcPts val="0"/>
                        </a:spcBef>
                        <a:spcAft>
                          <a:spcPts val="0"/>
                        </a:spcAft>
                      </a:pPr>
                      <a:r>
                        <a:rPr lang="en-US" sz="1400" dirty="0">
                          <a:effectLst/>
                          <a:latin typeface="Avenir Medium"/>
                          <a:ea typeface="SimSun" panose="02010600030101010101" pitchFamily="2" charset="-122"/>
                          <a:cs typeface="Arial" panose="020B0604020202020204" pitchFamily="34" charset="0"/>
                        </a:rPr>
                        <a:t>Adoption of a cloud API framework.</a:t>
                      </a:r>
                    </a:p>
                  </a:txBody>
                  <a:tcPr marL="68580" marR="13336" marT="34290" marB="34290"/>
                </a:tc>
                <a:extLst>
                  <a:ext uri="{0D108BD9-81ED-4DB2-BD59-A6C34878D82A}">
                    <a16:rowId xmlns="" xmlns:a16="http://schemas.microsoft.com/office/drawing/2014/main" val="929335357"/>
                  </a:ext>
                </a:extLst>
              </a:tr>
              <a:tr h="301752">
                <a:tc>
                  <a:txBody>
                    <a:bodyPr/>
                    <a:lstStyle/>
                    <a:p>
                      <a:pPr marL="106363" marR="0" indent="0">
                        <a:lnSpc>
                          <a:spcPct val="100000"/>
                        </a:lnSpc>
                        <a:spcBef>
                          <a:spcPts val="0"/>
                        </a:spcBef>
                        <a:spcAft>
                          <a:spcPts val="0"/>
                        </a:spcAft>
                      </a:pPr>
                      <a:r>
                        <a:rPr lang="en-US" sz="1400" dirty="0" smtClean="0">
                          <a:effectLst/>
                          <a:latin typeface="Avenir Medium"/>
                          <a:ea typeface="SimSun" panose="02010600030101010101" pitchFamily="2" charset="-122"/>
                          <a:cs typeface="Arial" panose="020B0604020202020204" pitchFamily="34" charset="0"/>
                        </a:rPr>
                        <a:t>Searching</a:t>
                      </a:r>
                      <a:endParaRPr lang="en-US" sz="1400" dirty="0">
                        <a:effectLst/>
                        <a:latin typeface="Avenir Medium"/>
                        <a:ea typeface="SimSun" panose="02010600030101010101" pitchFamily="2" charset="-122"/>
                        <a:cs typeface="Arial" panose="020B0604020202020204" pitchFamily="34" charset="0"/>
                      </a:endParaRPr>
                    </a:p>
                  </a:txBody>
                  <a:tcPr marL="68580" marR="13336" marT="34290" marB="34290"/>
                </a:tc>
                <a:tc>
                  <a:txBody>
                    <a:bodyPr/>
                    <a:lstStyle/>
                    <a:p>
                      <a:pPr marL="0" marR="0">
                        <a:lnSpc>
                          <a:spcPct val="100000"/>
                        </a:lnSpc>
                        <a:spcBef>
                          <a:spcPts val="0"/>
                        </a:spcBef>
                        <a:spcAft>
                          <a:spcPts val="0"/>
                        </a:spcAft>
                      </a:pPr>
                      <a:r>
                        <a:rPr lang="en-US" sz="1400" dirty="0" smtClean="0">
                          <a:effectLst/>
                          <a:latin typeface="+mn-lt"/>
                          <a:ea typeface="SimSun" panose="02010600030101010101" pitchFamily="2" charset="-122"/>
                          <a:cs typeface="Arial" panose="020B0604020202020204" pitchFamily="34" charset="0"/>
                        </a:rPr>
                        <a:t>Adopt a </a:t>
                      </a:r>
                      <a:r>
                        <a:rPr lang="en-US" sz="1400" dirty="0" smtClean="0">
                          <a:effectLst/>
                          <a:latin typeface="Avenir Medium"/>
                          <a:ea typeface="SimSun" panose="02010600030101010101" pitchFamily="2" charset="-122"/>
                          <a:cs typeface="Arial" panose="020B0604020202020204" pitchFamily="34" charset="0"/>
                        </a:rPr>
                        <a:t>cloud </a:t>
                      </a:r>
                      <a:r>
                        <a:rPr lang="en-US" sz="1400" dirty="0">
                          <a:effectLst/>
                          <a:latin typeface="Avenir Medium"/>
                          <a:ea typeface="SimSun" panose="02010600030101010101" pitchFamily="2" charset="-122"/>
                          <a:cs typeface="Arial" panose="020B0604020202020204" pitchFamily="34" charset="0"/>
                        </a:rPr>
                        <a:t>enterprise search platform.</a:t>
                      </a:r>
                    </a:p>
                  </a:txBody>
                  <a:tcPr marL="68580" marR="13336" marT="34290" marB="34290"/>
                </a:tc>
                <a:extLst>
                  <a:ext uri="{0D108BD9-81ED-4DB2-BD59-A6C34878D82A}">
                    <a16:rowId xmlns="" xmlns:a16="http://schemas.microsoft.com/office/drawing/2014/main" val="3391956260"/>
                  </a:ext>
                </a:extLst>
              </a:tr>
              <a:tr h="629018">
                <a:tc>
                  <a:txBody>
                    <a:bodyPr/>
                    <a:lstStyle/>
                    <a:p>
                      <a:pPr marL="63500" marR="0" indent="0">
                        <a:lnSpc>
                          <a:spcPct val="100000"/>
                        </a:lnSpc>
                        <a:spcBef>
                          <a:spcPts val="0"/>
                        </a:spcBef>
                        <a:spcAft>
                          <a:spcPts val="0"/>
                        </a:spcAft>
                      </a:pPr>
                      <a:r>
                        <a:rPr lang="en-US" sz="1400" dirty="0">
                          <a:effectLst/>
                          <a:latin typeface="Avenir Medium"/>
                          <a:ea typeface="SimSun" panose="02010600030101010101" pitchFamily="2" charset="-122"/>
                          <a:cs typeface="Arial" panose="020B0604020202020204" pitchFamily="34" charset="0"/>
                        </a:rPr>
                        <a:t>GIS Data Processing and Rendering</a:t>
                      </a:r>
                    </a:p>
                  </a:txBody>
                  <a:tcPr marL="68580" marR="13336" marT="34290" marB="34290"/>
                </a:tc>
                <a:tc>
                  <a:txBody>
                    <a:bodyPr/>
                    <a:lstStyle/>
                    <a:p>
                      <a:pPr marL="0" marR="0">
                        <a:lnSpc>
                          <a:spcPct val="100000"/>
                        </a:lnSpc>
                        <a:spcBef>
                          <a:spcPts val="0"/>
                        </a:spcBef>
                        <a:spcAft>
                          <a:spcPts val="0"/>
                        </a:spcAft>
                      </a:pPr>
                      <a:r>
                        <a:rPr lang="en-US" sz="1400" dirty="0">
                          <a:effectLst/>
                          <a:latin typeface="Avenir Medium"/>
                          <a:ea typeface="SimSun" panose="02010600030101010101" pitchFamily="2" charset="-122"/>
                          <a:cs typeface="Arial" panose="020B0604020202020204" pitchFamily="34" charset="0"/>
                        </a:rPr>
                        <a:t>Adopt an Open Source scale out GIS server framework in combination with the use of cloud storage.</a:t>
                      </a:r>
                    </a:p>
                  </a:txBody>
                  <a:tcPr marL="68580" marR="13336" marT="34290" marB="34290"/>
                </a:tc>
                <a:extLst>
                  <a:ext uri="{0D108BD9-81ED-4DB2-BD59-A6C34878D82A}">
                    <a16:rowId xmlns="" xmlns:a16="http://schemas.microsoft.com/office/drawing/2014/main" val="2002489092"/>
                  </a:ext>
                </a:extLst>
              </a:tr>
              <a:tr h="267959">
                <a:tc>
                  <a:txBody>
                    <a:bodyPr/>
                    <a:lstStyle/>
                    <a:p>
                      <a:pPr marL="106363" marR="0" indent="-42863">
                        <a:lnSpc>
                          <a:spcPct val="100000"/>
                        </a:lnSpc>
                        <a:spcBef>
                          <a:spcPts val="0"/>
                        </a:spcBef>
                        <a:spcAft>
                          <a:spcPts val="0"/>
                        </a:spcAft>
                      </a:pPr>
                      <a:r>
                        <a:rPr lang="en-US" sz="1400" dirty="0">
                          <a:effectLst/>
                          <a:latin typeface="Avenir Medium"/>
                          <a:ea typeface="SimSun" panose="02010600030101010101" pitchFamily="2" charset="-122"/>
                          <a:cs typeface="Arial" panose="020B0604020202020204" pitchFamily="34" charset="0"/>
                        </a:rPr>
                        <a:t>Data Stream Processing</a:t>
                      </a:r>
                    </a:p>
                  </a:txBody>
                  <a:tcPr marL="68580" marR="13336" marT="34290" marB="34290"/>
                </a:tc>
                <a:tc>
                  <a:txBody>
                    <a:bodyPr/>
                    <a:lstStyle/>
                    <a:p>
                      <a:pPr marL="0" marR="0">
                        <a:lnSpc>
                          <a:spcPct val="100000"/>
                        </a:lnSpc>
                        <a:spcBef>
                          <a:spcPts val="0"/>
                        </a:spcBef>
                        <a:spcAft>
                          <a:spcPts val="0"/>
                        </a:spcAft>
                      </a:pPr>
                      <a:r>
                        <a:rPr lang="en-US" sz="1400" dirty="0">
                          <a:effectLst/>
                          <a:latin typeface="Avenir Medium"/>
                          <a:ea typeface="SimSun" panose="02010600030101010101" pitchFamily="2" charset="-122"/>
                          <a:cs typeface="Arial" panose="020B0604020202020204" pitchFamily="34" charset="0"/>
                        </a:rPr>
                        <a:t>Adopt a cloud stream processing framework</a:t>
                      </a:r>
                    </a:p>
                  </a:txBody>
                  <a:tcPr marL="68580" marR="13336" marT="34290" marB="34290"/>
                </a:tc>
                <a:extLst>
                  <a:ext uri="{0D108BD9-81ED-4DB2-BD59-A6C34878D82A}">
                    <a16:rowId xmlns="" xmlns:a16="http://schemas.microsoft.com/office/drawing/2014/main" val="719894503"/>
                  </a:ext>
                </a:extLst>
              </a:tr>
              <a:tr h="267959">
                <a:tc>
                  <a:txBody>
                    <a:bodyPr/>
                    <a:lstStyle/>
                    <a:p>
                      <a:pPr marL="63500" marR="0" indent="42863">
                        <a:lnSpc>
                          <a:spcPct val="100000"/>
                        </a:lnSpc>
                        <a:spcBef>
                          <a:spcPts val="0"/>
                        </a:spcBef>
                        <a:spcAft>
                          <a:spcPts val="0"/>
                        </a:spcAft>
                      </a:pPr>
                      <a:r>
                        <a:rPr lang="en-US" sz="1400" dirty="0">
                          <a:effectLst/>
                          <a:latin typeface="Avenir Medium"/>
                          <a:ea typeface="SimSun" panose="02010600030101010101" pitchFamily="2" charset="-122"/>
                          <a:cs typeface="Arial" panose="020B0604020202020204" pitchFamily="34" charset="0"/>
                        </a:rPr>
                        <a:t>Messaging</a:t>
                      </a:r>
                    </a:p>
                  </a:txBody>
                  <a:tcPr marL="68580" marR="13336" marT="34290" marB="34290"/>
                </a:tc>
                <a:tc>
                  <a:txBody>
                    <a:bodyPr/>
                    <a:lstStyle/>
                    <a:p>
                      <a:pPr marL="0" marR="0">
                        <a:lnSpc>
                          <a:spcPct val="100000"/>
                        </a:lnSpc>
                        <a:spcBef>
                          <a:spcPts val="0"/>
                        </a:spcBef>
                        <a:spcAft>
                          <a:spcPts val="0"/>
                        </a:spcAft>
                      </a:pPr>
                      <a:r>
                        <a:rPr lang="en-US" sz="1400" dirty="0">
                          <a:effectLst/>
                          <a:latin typeface="Avenir Medium"/>
                          <a:ea typeface="SimSun" panose="02010600030101010101" pitchFamily="2" charset="-122"/>
                          <a:cs typeface="Arial" panose="020B0604020202020204" pitchFamily="34" charset="0"/>
                        </a:rPr>
                        <a:t>Adopt a cloud messaging framework. </a:t>
                      </a:r>
                    </a:p>
                  </a:txBody>
                  <a:tcPr marL="68580" marR="13336" marT="34290" marB="34290"/>
                </a:tc>
                <a:extLst>
                  <a:ext uri="{0D108BD9-81ED-4DB2-BD59-A6C34878D82A}">
                    <a16:rowId xmlns="" xmlns:a16="http://schemas.microsoft.com/office/drawing/2014/main" val="2292438631"/>
                  </a:ext>
                </a:extLst>
              </a:tr>
              <a:tr h="629018">
                <a:tc>
                  <a:txBody>
                    <a:bodyPr/>
                    <a:lstStyle/>
                    <a:p>
                      <a:pPr marL="106363" marR="0" indent="-42863">
                        <a:lnSpc>
                          <a:spcPct val="100000"/>
                        </a:lnSpc>
                        <a:spcBef>
                          <a:spcPts val="0"/>
                        </a:spcBef>
                        <a:spcAft>
                          <a:spcPts val="0"/>
                        </a:spcAft>
                      </a:pPr>
                      <a:r>
                        <a:rPr lang="en-US" sz="1400" dirty="0">
                          <a:effectLst/>
                          <a:latin typeface="Avenir Medium"/>
                          <a:ea typeface="SimSun" panose="02010600030101010101" pitchFamily="2" charset="-122"/>
                          <a:cs typeface="Arial" panose="020B0604020202020204" pitchFamily="34" charset="0"/>
                        </a:rPr>
                        <a:t>Content Delivery</a:t>
                      </a:r>
                    </a:p>
                    <a:p>
                      <a:pPr marL="0" marR="0">
                        <a:lnSpc>
                          <a:spcPct val="100000"/>
                        </a:lnSpc>
                        <a:spcBef>
                          <a:spcPts val="0"/>
                        </a:spcBef>
                        <a:spcAft>
                          <a:spcPts val="0"/>
                        </a:spcAft>
                      </a:pPr>
                      <a:r>
                        <a:rPr lang="en-US" sz="1400" dirty="0">
                          <a:effectLst/>
                          <a:latin typeface="Avenir Medium"/>
                          <a:ea typeface="SimSun" panose="02010600030101010101" pitchFamily="2" charset="-122"/>
                          <a:cs typeface="Arial" panose="020B0604020202020204" pitchFamily="34" charset="0"/>
                        </a:rPr>
                        <a:t> </a:t>
                      </a:r>
                    </a:p>
                  </a:txBody>
                  <a:tcPr marL="68580" marR="13336" marT="34290" marB="34290"/>
                </a:tc>
                <a:tc>
                  <a:txBody>
                    <a:bodyPr/>
                    <a:lstStyle/>
                    <a:p>
                      <a:pPr marL="0" marR="0">
                        <a:lnSpc>
                          <a:spcPct val="100000"/>
                        </a:lnSpc>
                        <a:spcBef>
                          <a:spcPts val="0"/>
                        </a:spcBef>
                        <a:spcAft>
                          <a:spcPts val="0"/>
                        </a:spcAft>
                      </a:pPr>
                      <a:r>
                        <a:rPr lang="en-US" sz="1400" dirty="0">
                          <a:effectLst/>
                          <a:latin typeface="Avenir Medium"/>
                          <a:ea typeface="SimSun" panose="02010600030101010101" pitchFamily="2" charset="-122"/>
                          <a:cs typeface="Arial" panose="020B0604020202020204" pitchFamily="34" charset="0"/>
                        </a:rPr>
                        <a:t>Adopt either a cloud content delivery network solution or a commercial distributed content delivery solution.</a:t>
                      </a:r>
                    </a:p>
                  </a:txBody>
                  <a:tcPr marL="68580" marR="13336" marT="34290" marB="34290"/>
                </a:tc>
                <a:extLst>
                  <a:ext uri="{0D108BD9-81ED-4DB2-BD59-A6C34878D82A}">
                    <a16:rowId xmlns="" xmlns:a16="http://schemas.microsoft.com/office/drawing/2014/main" val="2325949437"/>
                  </a:ext>
                </a:extLst>
              </a:tr>
            </a:tbl>
          </a:graphicData>
        </a:graphic>
      </p:graphicFrame>
    </p:spTree>
    <p:extLst>
      <p:ext uri="{BB962C8B-B14F-4D97-AF65-F5344CB8AC3E}">
        <p14:creationId xmlns:p14="http://schemas.microsoft.com/office/powerpoint/2010/main" val="279530543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Recommendations for User Interfaces</a:t>
            </a:r>
            <a:endParaRPr lang="en-US" sz="1800" dirty="0"/>
          </a:p>
        </p:txBody>
      </p:sp>
      <p:sp>
        <p:nvSpPr>
          <p:cNvPr id="3" name="Rectangle 2"/>
          <p:cNvSpPr/>
          <p:nvPr/>
        </p:nvSpPr>
        <p:spPr>
          <a:xfrm>
            <a:off x="554880" y="849550"/>
            <a:ext cx="7649035" cy="584775"/>
          </a:xfrm>
          <a:prstGeom prst="rect">
            <a:avLst/>
          </a:prstGeom>
        </p:spPr>
        <p:txBody>
          <a:bodyPr wrap="square">
            <a:spAutoFit/>
          </a:bodyPr>
          <a:lstStyle/>
          <a:p>
            <a:pPr algn="ctr"/>
            <a:r>
              <a:rPr lang="en-US" sz="1600" b="1" dirty="0"/>
              <a:t>The table lists recommended approaches for user interfaces </a:t>
            </a:r>
            <a:r>
              <a:rPr lang="en-US" sz="1600" b="1" dirty="0" smtClean="0"/>
              <a:t>based </a:t>
            </a:r>
            <a:r>
              <a:rPr lang="en-US" sz="1600" b="1" dirty="0"/>
              <a:t>on a microservice architecture. </a:t>
            </a:r>
          </a:p>
        </p:txBody>
      </p:sp>
      <p:sp>
        <p:nvSpPr>
          <p:cNvPr id="6" name="Rectangle 5"/>
          <p:cNvSpPr/>
          <p:nvPr/>
        </p:nvSpPr>
        <p:spPr>
          <a:xfrm>
            <a:off x="830177" y="4177461"/>
            <a:ext cx="3404778" cy="276999"/>
          </a:xfrm>
          <a:prstGeom prst="rect">
            <a:avLst/>
          </a:prstGeom>
        </p:spPr>
        <p:txBody>
          <a:bodyPr wrap="none">
            <a:spAutoFit/>
          </a:bodyPr>
          <a:lstStyle/>
          <a:p>
            <a:r>
              <a:rPr lang="en-US" sz="1200" b="1" dirty="0">
                <a:solidFill>
                  <a:srgbClr val="595959"/>
                </a:solidFill>
              </a:rPr>
              <a:t>*Based on a survey of industry practitioners</a:t>
            </a:r>
            <a:endParaRPr lang="en-US" sz="1200" dirty="0"/>
          </a:p>
        </p:txBody>
      </p:sp>
      <p:graphicFrame>
        <p:nvGraphicFramePr>
          <p:cNvPr id="7" name="Table 6"/>
          <p:cNvGraphicFramePr>
            <a:graphicFrameLocks noGrp="1"/>
          </p:cNvGraphicFramePr>
          <p:nvPr>
            <p:extLst>
              <p:ext uri="{D42A27DB-BD31-4B8C-83A1-F6EECF244321}">
                <p14:modId xmlns:p14="http://schemas.microsoft.com/office/powerpoint/2010/main" val="1629737394"/>
              </p:ext>
            </p:extLst>
          </p:nvPr>
        </p:nvGraphicFramePr>
        <p:xfrm>
          <a:off x="830177" y="1542034"/>
          <a:ext cx="7543800" cy="2639269"/>
        </p:xfrm>
        <a:graphic>
          <a:graphicData uri="http://schemas.openxmlformats.org/drawingml/2006/table">
            <a:tbl>
              <a:tblPr firstRow="1" bandRow="1">
                <a:tableStyleId>{073A0DAA-6AF3-43AB-8588-CEC1D06C72B9}</a:tableStyleId>
              </a:tblPr>
              <a:tblGrid>
                <a:gridCol w="1783080">
                  <a:extLst>
                    <a:ext uri="{9D8B030D-6E8A-4147-A177-3AD203B41FA5}">
                      <a16:colId xmlns="" xmlns:a16="http://schemas.microsoft.com/office/drawing/2014/main" val="3154948246"/>
                    </a:ext>
                  </a:extLst>
                </a:gridCol>
                <a:gridCol w="5760720">
                  <a:extLst>
                    <a:ext uri="{9D8B030D-6E8A-4147-A177-3AD203B41FA5}">
                      <a16:colId xmlns="" xmlns:a16="http://schemas.microsoft.com/office/drawing/2014/main" val="2175892041"/>
                    </a:ext>
                  </a:extLst>
                </a:gridCol>
              </a:tblGrid>
              <a:tr h="298335">
                <a:tc>
                  <a:txBody>
                    <a:bodyPr/>
                    <a:lstStyle/>
                    <a:p>
                      <a:pPr marL="0" marR="0" indent="63500" algn="l">
                        <a:lnSpc>
                          <a:spcPct val="107000"/>
                        </a:lnSpc>
                        <a:spcBef>
                          <a:spcPts val="0"/>
                        </a:spcBef>
                        <a:spcAft>
                          <a:spcPts val="0"/>
                        </a:spcAft>
                      </a:pPr>
                      <a:r>
                        <a:rPr lang="en-US" sz="1400" b="1" dirty="0" smtClean="0">
                          <a:solidFill>
                            <a:srgbClr val="FFFFFF"/>
                          </a:solidFill>
                          <a:effectLst/>
                          <a:latin typeface="Avenir Medium"/>
                          <a:ea typeface="SimSun" panose="02010600030101010101" pitchFamily="2" charset="-122"/>
                          <a:cs typeface="Arial" panose="020B0604020202020204" pitchFamily="34" charset="0"/>
                        </a:rPr>
                        <a:t>Component</a:t>
                      </a:r>
                      <a:endParaRPr lang="en-US" sz="1400" dirty="0">
                        <a:effectLst/>
                        <a:latin typeface="Avenir Medium"/>
                        <a:ea typeface="SimSun" panose="02010600030101010101" pitchFamily="2" charset="-122"/>
                        <a:cs typeface="Arial" panose="020B0604020202020204" pitchFamily="34" charset="0"/>
                      </a:endParaRPr>
                    </a:p>
                  </a:txBody>
                  <a:tcPr marL="13336" marR="13336" marT="0" marB="0" anchor="ctr"/>
                </a:tc>
                <a:tc>
                  <a:txBody>
                    <a:bodyPr/>
                    <a:lstStyle/>
                    <a:p>
                      <a:pPr marL="0" marR="0" algn="l">
                        <a:lnSpc>
                          <a:spcPct val="107000"/>
                        </a:lnSpc>
                        <a:spcBef>
                          <a:spcPts val="0"/>
                        </a:spcBef>
                        <a:spcAft>
                          <a:spcPts val="0"/>
                        </a:spcAft>
                      </a:pPr>
                      <a:r>
                        <a:rPr lang="en-US" sz="1400" b="1" dirty="0">
                          <a:solidFill>
                            <a:srgbClr val="FFFFFF"/>
                          </a:solidFill>
                          <a:effectLst/>
                          <a:latin typeface="Avenir Medium"/>
                          <a:ea typeface="SimSun" panose="02010600030101010101" pitchFamily="2" charset="-122"/>
                          <a:cs typeface="Arial" panose="020B0604020202020204" pitchFamily="34" charset="0"/>
                        </a:rPr>
                        <a:t>Recommended Approach</a:t>
                      </a:r>
                      <a:endParaRPr lang="en-US" sz="1400" dirty="0">
                        <a:effectLst/>
                        <a:latin typeface="Avenir Medium"/>
                        <a:ea typeface="SimSun" panose="02010600030101010101" pitchFamily="2" charset="-122"/>
                        <a:cs typeface="Arial" panose="020B0604020202020204" pitchFamily="34" charset="0"/>
                      </a:endParaRPr>
                    </a:p>
                  </a:txBody>
                  <a:tcPr marL="137160" marR="13336" marT="0" marB="0" anchor="ctr"/>
                </a:tc>
                <a:extLst>
                  <a:ext uri="{0D108BD9-81ED-4DB2-BD59-A6C34878D82A}">
                    <a16:rowId xmlns="" xmlns:a16="http://schemas.microsoft.com/office/drawing/2014/main" val="4178041630"/>
                  </a:ext>
                </a:extLst>
              </a:tr>
              <a:tr h="851249">
                <a:tc>
                  <a:txBody>
                    <a:bodyPr/>
                    <a:lstStyle/>
                    <a:p>
                      <a:pPr marL="0" marR="0">
                        <a:lnSpc>
                          <a:spcPct val="107000"/>
                        </a:lnSpc>
                        <a:spcBef>
                          <a:spcPts val="0"/>
                        </a:spcBef>
                        <a:spcAft>
                          <a:spcPts val="0"/>
                        </a:spcAft>
                      </a:pPr>
                      <a:r>
                        <a:rPr lang="en-US" sz="1400" dirty="0">
                          <a:effectLst/>
                          <a:latin typeface="Avenir Medium"/>
                          <a:ea typeface="SimSun" panose="02010600030101010101" pitchFamily="2" charset="-122"/>
                          <a:cs typeface="Arial" panose="020B0604020202020204" pitchFamily="34" charset="0"/>
                        </a:rPr>
                        <a:t>Web Applications</a:t>
                      </a:r>
                    </a:p>
                    <a:p>
                      <a:pPr marL="0" marR="0">
                        <a:lnSpc>
                          <a:spcPct val="107000"/>
                        </a:lnSpc>
                        <a:spcBef>
                          <a:spcPts val="0"/>
                        </a:spcBef>
                        <a:spcAft>
                          <a:spcPts val="0"/>
                        </a:spcAft>
                      </a:pPr>
                      <a:r>
                        <a:rPr lang="en-US" sz="1400" dirty="0">
                          <a:effectLst/>
                          <a:latin typeface="Avenir Medium"/>
                          <a:ea typeface="SimSun" panose="02010600030101010101" pitchFamily="2" charset="-122"/>
                          <a:cs typeface="Arial" panose="020B0604020202020204" pitchFamily="34" charset="0"/>
                        </a:rPr>
                        <a:t> </a:t>
                      </a:r>
                    </a:p>
                  </a:txBody>
                  <a:tcPr marL="51435" marR="51435" marT="0" marB="0"/>
                </a:tc>
                <a:tc>
                  <a:txBody>
                    <a:bodyPr/>
                    <a:lstStyle/>
                    <a:p>
                      <a:pPr marL="0" marR="0">
                        <a:lnSpc>
                          <a:spcPct val="107000"/>
                        </a:lnSpc>
                        <a:spcBef>
                          <a:spcPts val="0"/>
                        </a:spcBef>
                        <a:spcAft>
                          <a:spcPts val="0"/>
                        </a:spcAft>
                      </a:pPr>
                      <a:r>
                        <a:rPr lang="en-US" sz="1400" dirty="0">
                          <a:effectLst/>
                          <a:latin typeface="Avenir Medium"/>
                          <a:ea typeface="SimSun" panose="02010600030101010101" pitchFamily="2" charset="-122"/>
                          <a:cs typeface="Arial" panose="020B0604020202020204" pitchFamily="34" charset="0"/>
                        </a:rPr>
                        <a:t>Adopt a cloud based web framework with an advanced client-side web development framework to support web design capabilities. Similarly, adopt a cloud monitoring service for web monitoring.</a:t>
                      </a:r>
                    </a:p>
                  </a:txBody>
                  <a:tcPr marL="51435" marR="51435" marT="0" marB="0"/>
                </a:tc>
                <a:extLst>
                  <a:ext uri="{0D108BD9-81ED-4DB2-BD59-A6C34878D82A}">
                    <a16:rowId xmlns="" xmlns:a16="http://schemas.microsoft.com/office/drawing/2014/main" val="929335357"/>
                  </a:ext>
                </a:extLst>
              </a:tr>
              <a:tr h="638436">
                <a:tc>
                  <a:txBody>
                    <a:bodyPr/>
                    <a:lstStyle/>
                    <a:p>
                      <a:pPr marL="0" marR="0">
                        <a:lnSpc>
                          <a:spcPct val="107000"/>
                        </a:lnSpc>
                        <a:spcBef>
                          <a:spcPts val="0"/>
                        </a:spcBef>
                        <a:spcAft>
                          <a:spcPts val="0"/>
                        </a:spcAft>
                      </a:pPr>
                      <a:r>
                        <a:rPr lang="en-US" sz="1400" dirty="0">
                          <a:effectLst/>
                          <a:latin typeface="Avenir Medium"/>
                          <a:ea typeface="SimSun" panose="02010600030101010101" pitchFamily="2" charset="-122"/>
                          <a:cs typeface="Arial" panose="020B0604020202020204" pitchFamily="34" charset="0"/>
                        </a:rPr>
                        <a:t>Mobile Applications</a:t>
                      </a:r>
                    </a:p>
                    <a:p>
                      <a:pPr marL="0" marR="0">
                        <a:lnSpc>
                          <a:spcPct val="107000"/>
                        </a:lnSpc>
                        <a:spcBef>
                          <a:spcPts val="0"/>
                        </a:spcBef>
                        <a:spcAft>
                          <a:spcPts val="0"/>
                        </a:spcAft>
                      </a:pPr>
                      <a:r>
                        <a:rPr lang="en-US" sz="1400" dirty="0">
                          <a:effectLst/>
                          <a:latin typeface="Avenir Medium"/>
                          <a:ea typeface="SimSun" panose="02010600030101010101" pitchFamily="2" charset="-122"/>
                          <a:cs typeface="Arial" panose="020B0604020202020204" pitchFamily="34" charset="0"/>
                        </a:rPr>
                        <a:t> </a:t>
                      </a:r>
                    </a:p>
                  </a:txBody>
                  <a:tcPr marL="51435" marR="51435" marT="0" marB="0"/>
                </a:tc>
                <a:tc>
                  <a:txBody>
                    <a:bodyPr/>
                    <a:lstStyle/>
                    <a:p>
                      <a:pPr marL="0" marR="0">
                        <a:lnSpc>
                          <a:spcPct val="107000"/>
                        </a:lnSpc>
                        <a:spcBef>
                          <a:spcPts val="0"/>
                        </a:spcBef>
                        <a:spcAft>
                          <a:spcPts val="0"/>
                        </a:spcAft>
                      </a:pPr>
                      <a:r>
                        <a:rPr lang="en-US" sz="1400" dirty="0">
                          <a:effectLst/>
                          <a:latin typeface="Avenir Medium"/>
                          <a:ea typeface="SimSun" panose="02010600030101010101" pitchFamily="2" charset="-122"/>
                          <a:cs typeface="Arial" panose="020B0604020202020204" pitchFamily="34" charset="0"/>
                        </a:rPr>
                        <a:t>For design and monitoring capabilities, adopt a cloud mobile application deployment service.</a:t>
                      </a:r>
                    </a:p>
                  </a:txBody>
                  <a:tcPr marL="51435" marR="51435" marT="0" marB="0"/>
                </a:tc>
                <a:extLst>
                  <a:ext uri="{0D108BD9-81ED-4DB2-BD59-A6C34878D82A}">
                    <a16:rowId xmlns="" xmlns:a16="http://schemas.microsoft.com/office/drawing/2014/main" val="3391956260"/>
                  </a:ext>
                </a:extLst>
              </a:tr>
              <a:tr h="851249">
                <a:tc>
                  <a:txBody>
                    <a:bodyPr/>
                    <a:lstStyle/>
                    <a:p>
                      <a:pPr marL="0" marR="0">
                        <a:lnSpc>
                          <a:spcPct val="107000"/>
                        </a:lnSpc>
                        <a:spcBef>
                          <a:spcPts val="0"/>
                        </a:spcBef>
                        <a:spcAft>
                          <a:spcPts val="0"/>
                        </a:spcAft>
                      </a:pPr>
                      <a:r>
                        <a:rPr lang="en-US" sz="1400" dirty="0">
                          <a:effectLst/>
                          <a:latin typeface="Avenir Medium"/>
                          <a:ea typeface="SimSun" panose="02010600030101010101" pitchFamily="2" charset="-122"/>
                          <a:cs typeface="Arial" panose="020B0604020202020204" pitchFamily="34" charset="0"/>
                        </a:rPr>
                        <a:t>Desktop Applications</a:t>
                      </a:r>
                    </a:p>
                  </a:txBody>
                  <a:tcPr marL="51435" marR="51435" marT="0" marB="0"/>
                </a:tc>
                <a:tc>
                  <a:txBody>
                    <a:bodyPr/>
                    <a:lstStyle/>
                    <a:p>
                      <a:pPr marL="0" marR="0">
                        <a:lnSpc>
                          <a:spcPct val="107000"/>
                        </a:lnSpc>
                        <a:spcBef>
                          <a:spcPts val="0"/>
                        </a:spcBef>
                        <a:spcAft>
                          <a:spcPts val="0"/>
                        </a:spcAft>
                      </a:pPr>
                      <a:r>
                        <a:rPr lang="en-US" sz="1400" dirty="0">
                          <a:effectLst/>
                          <a:latin typeface="Avenir Medium"/>
                          <a:ea typeface="SimSun" panose="02010600030101010101" pitchFamily="2" charset="-122"/>
                          <a:cs typeface="Arial" panose="020B0604020202020204" pitchFamily="34" charset="0"/>
                        </a:rPr>
                        <a:t>No desktop application should be developed as part of a sustainable DOT EIP. Rather, use </a:t>
                      </a:r>
                      <a:r>
                        <a:rPr lang="en-US" sz="1400" dirty="0" smtClean="0">
                          <a:effectLst/>
                          <a:latin typeface="Avenir Medium"/>
                          <a:ea typeface="SimSun" panose="02010600030101010101" pitchFamily="2" charset="-122"/>
                          <a:cs typeface="Arial" panose="020B0604020202020204" pitchFamily="34" charset="0"/>
                        </a:rPr>
                        <a:t>a </a:t>
                      </a:r>
                      <a:r>
                        <a:rPr lang="en-US" sz="1400" dirty="0">
                          <a:effectLst/>
                          <a:latin typeface="Avenir Medium"/>
                          <a:ea typeface="SimSun" panose="02010600030101010101" pitchFamily="2" charset="-122"/>
                          <a:cs typeface="Arial" panose="020B0604020202020204" pitchFamily="34" charset="0"/>
                        </a:rPr>
                        <a:t>Content Management Service based web application</a:t>
                      </a:r>
                      <a:r>
                        <a:rPr lang="en-US" sz="1400" baseline="0" dirty="0">
                          <a:effectLst/>
                          <a:latin typeface="Avenir Medium"/>
                          <a:ea typeface="SimSun" panose="02010600030101010101" pitchFamily="2" charset="-122"/>
                          <a:cs typeface="Arial" panose="020B0604020202020204" pitchFamily="34" charset="0"/>
                        </a:rPr>
                        <a:t> </a:t>
                      </a:r>
                      <a:r>
                        <a:rPr lang="en-US" sz="1400" dirty="0">
                          <a:effectLst/>
                          <a:latin typeface="Avenir Medium"/>
                          <a:ea typeface="SimSun" panose="02010600030101010101" pitchFamily="2" charset="-122"/>
                          <a:cs typeface="Arial" panose="020B0604020202020204" pitchFamily="34" charset="0"/>
                        </a:rPr>
                        <a:t>to provide desktop </a:t>
                      </a:r>
                      <a:r>
                        <a:rPr lang="en-US" sz="1400" dirty="0" smtClean="0">
                          <a:effectLst/>
                          <a:latin typeface="Avenir Medium"/>
                          <a:ea typeface="SimSun" panose="02010600030101010101" pitchFamily="2" charset="-122"/>
                          <a:cs typeface="Arial" panose="020B0604020202020204" pitchFamily="34" charset="0"/>
                        </a:rPr>
                        <a:t>application like </a:t>
                      </a:r>
                      <a:r>
                        <a:rPr lang="en-US" sz="1400" dirty="0">
                          <a:effectLst/>
                          <a:latin typeface="Avenir Medium"/>
                          <a:ea typeface="SimSun" panose="02010600030101010101" pitchFamily="2" charset="-122"/>
                          <a:cs typeface="Arial" panose="020B0604020202020204" pitchFamily="34" charset="0"/>
                        </a:rPr>
                        <a:t>capabilities.</a:t>
                      </a:r>
                    </a:p>
                  </a:txBody>
                  <a:tcPr marL="51435" marR="51435" marT="0" marB="0"/>
                </a:tc>
                <a:extLst>
                  <a:ext uri="{0D108BD9-81ED-4DB2-BD59-A6C34878D82A}">
                    <a16:rowId xmlns="" xmlns:a16="http://schemas.microsoft.com/office/drawing/2014/main" val="2002489092"/>
                  </a:ext>
                </a:extLst>
              </a:tr>
            </a:tbl>
          </a:graphicData>
        </a:graphic>
      </p:graphicFrame>
    </p:spTree>
    <p:extLst>
      <p:ext uri="{BB962C8B-B14F-4D97-AF65-F5344CB8AC3E}">
        <p14:creationId xmlns:p14="http://schemas.microsoft.com/office/powerpoint/2010/main" val="23564299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Table 5"/>
          <p:cNvGraphicFramePr>
            <a:graphicFrameLocks noGrp="1"/>
          </p:cNvGraphicFramePr>
          <p:nvPr>
            <p:extLst>
              <p:ext uri="{D42A27DB-BD31-4B8C-83A1-F6EECF244321}">
                <p14:modId xmlns:p14="http://schemas.microsoft.com/office/powerpoint/2010/main" val="4248332398"/>
              </p:ext>
            </p:extLst>
          </p:nvPr>
        </p:nvGraphicFramePr>
        <p:xfrm>
          <a:off x="720622" y="1653732"/>
          <a:ext cx="7261471" cy="2396346"/>
        </p:xfrm>
        <a:graphic>
          <a:graphicData uri="http://schemas.openxmlformats.org/drawingml/2006/table">
            <a:tbl>
              <a:tblPr firstRow="1" bandRow="1">
                <a:tableStyleId>{073A0DAA-6AF3-43AB-8588-CEC1D06C72B9}</a:tableStyleId>
              </a:tblPr>
              <a:tblGrid>
                <a:gridCol w="2282176">
                  <a:extLst>
                    <a:ext uri="{9D8B030D-6E8A-4147-A177-3AD203B41FA5}">
                      <a16:colId xmlns="" xmlns:a16="http://schemas.microsoft.com/office/drawing/2014/main" val="3154948246"/>
                    </a:ext>
                  </a:extLst>
                </a:gridCol>
                <a:gridCol w="4979295">
                  <a:extLst>
                    <a:ext uri="{9D8B030D-6E8A-4147-A177-3AD203B41FA5}">
                      <a16:colId xmlns="" xmlns:a16="http://schemas.microsoft.com/office/drawing/2014/main" val="2175892041"/>
                    </a:ext>
                  </a:extLst>
                </a:gridCol>
              </a:tblGrid>
              <a:tr h="410479">
                <a:tc>
                  <a:txBody>
                    <a:bodyPr/>
                    <a:lstStyle/>
                    <a:p>
                      <a:pPr marL="0" marR="0" indent="63500" algn="l">
                        <a:lnSpc>
                          <a:spcPct val="107000"/>
                        </a:lnSpc>
                        <a:spcBef>
                          <a:spcPts val="0"/>
                        </a:spcBef>
                        <a:spcAft>
                          <a:spcPts val="0"/>
                        </a:spcAft>
                      </a:pPr>
                      <a:r>
                        <a:rPr lang="en-US" sz="1500" b="1" dirty="0" smtClean="0">
                          <a:solidFill>
                            <a:srgbClr val="FFFFFF"/>
                          </a:solidFill>
                          <a:effectLst/>
                          <a:latin typeface="Avenir Medium"/>
                          <a:ea typeface="SimSun" panose="02010600030101010101" pitchFamily="2" charset="-122"/>
                          <a:cs typeface="Arial" panose="020B0604020202020204" pitchFamily="34" charset="0"/>
                        </a:rPr>
                        <a:t>Component</a:t>
                      </a:r>
                      <a:endParaRPr lang="en-US" sz="1500" dirty="0">
                        <a:effectLst/>
                        <a:latin typeface="Avenir Medium"/>
                        <a:ea typeface="SimSun" panose="02010600030101010101" pitchFamily="2" charset="-122"/>
                        <a:cs typeface="Arial" panose="020B0604020202020204" pitchFamily="34" charset="0"/>
                      </a:endParaRPr>
                    </a:p>
                  </a:txBody>
                  <a:tcPr marL="13336" marR="13336" marT="0" marB="0" anchor="ctr"/>
                </a:tc>
                <a:tc>
                  <a:txBody>
                    <a:bodyPr/>
                    <a:lstStyle/>
                    <a:p>
                      <a:pPr marL="0" marR="0" algn="l">
                        <a:lnSpc>
                          <a:spcPct val="107000"/>
                        </a:lnSpc>
                        <a:spcBef>
                          <a:spcPts val="0"/>
                        </a:spcBef>
                        <a:spcAft>
                          <a:spcPts val="0"/>
                        </a:spcAft>
                      </a:pPr>
                      <a:r>
                        <a:rPr lang="en-US" sz="1500" b="1" dirty="0">
                          <a:solidFill>
                            <a:srgbClr val="FFFFFF"/>
                          </a:solidFill>
                          <a:effectLst/>
                          <a:latin typeface="Avenir Medium"/>
                          <a:ea typeface="SimSun" panose="02010600030101010101" pitchFamily="2" charset="-122"/>
                          <a:cs typeface="Arial" panose="020B0604020202020204" pitchFamily="34" charset="0"/>
                        </a:rPr>
                        <a:t>Recommended Approach</a:t>
                      </a:r>
                      <a:endParaRPr lang="en-US" sz="1500" dirty="0">
                        <a:effectLst/>
                        <a:latin typeface="Avenir Medium"/>
                        <a:ea typeface="SimSun" panose="02010600030101010101" pitchFamily="2" charset="-122"/>
                        <a:cs typeface="Arial" panose="020B0604020202020204" pitchFamily="34" charset="0"/>
                      </a:endParaRPr>
                    </a:p>
                  </a:txBody>
                  <a:tcPr marL="137160" marR="13336" marT="0" marB="0" anchor="ctr"/>
                </a:tc>
                <a:extLst>
                  <a:ext uri="{0D108BD9-81ED-4DB2-BD59-A6C34878D82A}">
                    <a16:rowId xmlns="" xmlns:a16="http://schemas.microsoft.com/office/drawing/2014/main" val="4178041630"/>
                  </a:ext>
                </a:extLst>
              </a:tr>
              <a:tr h="564353">
                <a:tc>
                  <a:txBody>
                    <a:bodyPr/>
                    <a:lstStyle/>
                    <a:p>
                      <a:pPr marL="0" marR="0">
                        <a:lnSpc>
                          <a:spcPct val="107000"/>
                        </a:lnSpc>
                        <a:spcBef>
                          <a:spcPts val="0"/>
                        </a:spcBef>
                        <a:spcAft>
                          <a:spcPts val="0"/>
                        </a:spcAft>
                      </a:pPr>
                      <a:r>
                        <a:rPr lang="en-US" sz="1500" dirty="0">
                          <a:effectLst/>
                          <a:latin typeface="Avenir Medium"/>
                          <a:ea typeface="SimSun" panose="02010600030101010101" pitchFamily="2" charset="-122"/>
                          <a:cs typeface="Arial" panose="020B0604020202020204" pitchFamily="34" charset="0"/>
                        </a:rPr>
                        <a:t>Content Archiving</a:t>
                      </a:r>
                    </a:p>
                    <a:p>
                      <a:pPr marL="0" marR="0">
                        <a:lnSpc>
                          <a:spcPct val="107000"/>
                        </a:lnSpc>
                        <a:spcBef>
                          <a:spcPts val="0"/>
                        </a:spcBef>
                        <a:spcAft>
                          <a:spcPts val="0"/>
                        </a:spcAft>
                      </a:pPr>
                      <a:r>
                        <a:rPr lang="en-US" sz="1500" dirty="0">
                          <a:effectLst/>
                          <a:latin typeface="Avenir Medium"/>
                          <a:ea typeface="SimSun" panose="02010600030101010101" pitchFamily="2" charset="-122"/>
                          <a:cs typeface="Arial" panose="020B0604020202020204" pitchFamily="34" charset="0"/>
                        </a:rPr>
                        <a:t> </a:t>
                      </a:r>
                    </a:p>
                  </a:txBody>
                  <a:tcPr marL="51435" marR="51435" marT="0" marB="0"/>
                </a:tc>
                <a:tc>
                  <a:txBody>
                    <a:bodyPr/>
                    <a:lstStyle/>
                    <a:p>
                      <a:pPr marL="0" marR="0">
                        <a:lnSpc>
                          <a:spcPct val="107000"/>
                        </a:lnSpc>
                        <a:spcBef>
                          <a:spcPts val="0"/>
                        </a:spcBef>
                        <a:spcAft>
                          <a:spcPts val="0"/>
                        </a:spcAft>
                      </a:pPr>
                      <a:r>
                        <a:rPr lang="en-US" sz="1500" dirty="0">
                          <a:effectLst/>
                          <a:latin typeface="Avenir Medium"/>
                          <a:ea typeface="SimSun" panose="02010600030101010101" pitchFamily="2" charset="-122"/>
                          <a:cs typeface="Arial" panose="020B0604020202020204" pitchFamily="34" charset="0"/>
                        </a:rPr>
                        <a:t>Adopt a mixed storage capability using cloud and on premise storage.</a:t>
                      </a:r>
                    </a:p>
                  </a:txBody>
                  <a:tcPr marL="51435" marR="51435" marT="0" marB="0"/>
                </a:tc>
                <a:extLst>
                  <a:ext uri="{0D108BD9-81ED-4DB2-BD59-A6C34878D82A}">
                    <a16:rowId xmlns="" xmlns:a16="http://schemas.microsoft.com/office/drawing/2014/main" val="929335357"/>
                  </a:ext>
                </a:extLst>
              </a:tr>
              <a:tr h="564353">
                <a:tc>
                  <a:txBody>
                    <a:bodyPr/>
                    <a:lstStyle/>
                    <a:p>
                      <a:pPr marL="0" marR="0">
                        <a:lnSpc>
                          <a:spcPct val="107000"/>
                        </a:lnSpc>
                        <a:spcBef>
                          <a:spcPts val="0"/>
                        </a:spcBef>
                        <a:spcAft>
                          <a:spcPts val="0"/>
                        </a:spcAft>
                      </a:pPr>
                      <a:r>
                        <a:rPr lang="en-US" sz="1500" dirty="0">
                          <a:effectLst/>
                          <a:latin typeface="Avenir Medium"/>
                          <a:ea typeface="SimSun" panose="02010600030101010101" pitchFamily="2" charset="-122"/>
                          <a:cs typeface="Arial" panose="020B0604020202020204" pitchFamily="34" charset="0"/>
                        </a:rPr>
                        <a:t>Content Caching</a:t>
                      </a:r>
                    </a:p>
                    <a:p>
                      <a:pPr marL="0" marR="0">
                        <a:lnSpc>
                          <a:spcPct val="107000"/>
                        </a:lnSpc>
                        <a:spcBef>
                          <a:spcPts val="0"/>
                        </a:spcBef>
                        <a:spcAft>
                          <a:spcPts val="0"/>
                        </a:spcAft>
                      </a:pPr>
                      <a:r>
                        <a:rPr lang="en-US" sz="1500" dirty="0">
                          <a:effectLst/>
                          <a:latin typeface="Avenir Medium"/>
                          <a:ea typeface="SimSun" panose="02010600030101010101" pitchFamily="2" charset="-122"/>
                          <a:cs typeface="Arial" panose="020B0604020202020204" pitchFamily="34" charset="0"/>
                        </a:rPr>
                        <a:t> </a:t>
                      </a:r>
                    </a:p>
                  </a:txBody>
                  <a:tcPr marL="51435" marR="51435" marT="0" marB="0"/>
                </a:tc>
                <a:tc>
                  <a:txBody>
                    <a:bodyPr/>
                    <a:lstStyle/>
                    <a:p>
                      <a:pPr marL="0" marR="0">
                        <a:lnSpc>
                          <a:spcPct val="107000"/>
                        </a:lnSpc>
                        <a:spcBef>
                          <a:spcPts val="0"/>
                        </a:spcBef>
                        <a:spcAft>
                          <a:spcPts val="0"/>
                        </a:spcAft>
                      </a:pPr>
                      <a:r>
                        <a:rPr lang="en-US" sz="1500" dirty="0">
                          <a:effectLst/>
                          <a:latin typeface="Avenir Medium"/>
                          <a:ea typeface="SimSun" panose="02010600030101010101" pitchFamily="2" charset="-122"/>
                          <a:cs typeface="Arial" panose="020B0604020202020204" pitchFamily="34" charset="0"/>
                        </a:rPr>
                        <a:t>Either adopt a cloud or commercial caching and load balancing solution.</a:t>
                      </a:r>
                    </a:p>
                  </a:txBody>
                  <a:tcPr marL="51435" marR="51435" marT="0" marB="0"/>
                </a:tc>
                <a:extLst>
                  <a:ext uri="{0D108BD9-81ED-4DB2-BD59-A6C34878D82A}">
                    <a16:rowId xmlns="" xmlns:a16="http://schemas.microsoft.com/office/drawing/2014/main" val="3391956260"/>
                  </a:ext>
                </a:extLst>
              </a:tr>
              <a:tr h="857161">
                <a:tc>
                  <a:txBody>
                    <a:bodyPr/>
                    <a:lstStyle/>
                    <a:p>
                      <a:pPr marL="0" marR="0">
                        <a:lnSpc>
                          <a:spcPct val="107000"/>
                        </a:lnSpc>
                        <a:spcBef>
                          <a:spcPts val="0"/>
                        </a:spcBef>
                        <a:spcAft>
                          <a:spcPts val="0"/>
                        </a:spcAft>
                      </a:pPr>
                      <a:r>
                        <a:rPr lang="en-US" sz="1500" dirty="0">
                          <a:effectLst/>
                          <a:latin typeface="Avenir Medium"/>
                          <a:ea typeface="SimSun" panose="02010600030101010101" pitchFamily="2" charset="-122"/>
                          <a:cs typeface="Arial" panose="020B0604020202020204" pitchFamily="34" charset="0"/>
                        </a:rPr>
                        <a:t>Content Tagging</a:t>
                      </a:r>
                    </a:p>
                    <a:p>
                      <a:pPr marL="0" marR="0">
                        <a:lnSpc>
                          <a:spcPct val="107000"/>
                        </a:lnSpc>
                        <a:spcBef>
                          <a:spcPts val="0"/>
                        </a:spcBef>
                        <a:spcAft>
                          <a:spcPts val="0"/>
                        </a:spcAft>
                      </a:pPr>
                      <a:r>
                        <a:rPr lang="en-US" sz="1500" dirty="0">
                          <a:effectLst/>
                          <a:latin typeface="Avenir Medium"/>
                          <a:ea typeface="SimSun" panose="02010600030101010101" pitchFamily="2" charset="-122"/>
                          <a:cs typeface="Arial" panose="020B0604020202020204" pitchFamily="34" charset="0"/>
                        </a:rPr>
                        <a:t> </a:t>
                      </a:r>
                    </a:p>
                  </a:txBody>
                  <a:tcPr marL="51435" marR="51435" marT="0" marB="0"/>
                </a:tc>
                <a:tc>
                  <a:txBody>
                    <a:bodyPr/>
                    <a:lstStyle/>
                    <a:p>
                      <a:pPr marL="0" marR="0">
                        <a:lnSpc>
                          <a:spcPct val="107000"/>
                        </a:lnSpc>
                        <a:spcBef>
                          <a:spcPts val="0"/>
                        </a:spcBef>
                        <a:spcAft>
                          <a:spcPts val="0"/>
                        </a:spcAft>
                      </a:pPr>
                      <a:r>
                        <a:rPr lang="en-US" sz="1500" dirty="0">
                          <a:effectLst/>
                          <a:latin typeface="Avenir Medium"/>
                          <a:ea typeface="SimSun" panose="02010600030101010101" pitchFamily="2" charset="-122"/>
                          <a:cs typeface="Arial" panose="020B0604020202020204" pitchFamily="34" charset="0"/>
                        </a:rPr>
                        <a:t>Use either a commercial metadata repository, a custom user generated metadata repository, or a semantic web solution.</a:t>
                      </a:r>
                    </a:p>
                  </a:txBody>
                  <a:tcPr marL="51435" marR="51435" marT="0" marB="0"/>
                </a:tc>
                <a:extLst>
                  <a:ext uri="{0D108BD9-81ED-4DB2-BD59-A6C34878D82A}">
                    <a16:rowId xmlns="" xmlns:a16="http://schemas.microsoft.com/office/drawing/2014/main" val="2002489092"/>
                  </a:ext>
                </a:extLst>
              </a:tr>
            </a:tbl>
          </a:graphicData>
        </a:graphic>
      </p:graphicFrame>
      <p:sp>
        <p:nvSpPr>
          <p:cNvPr id="2" name="Title 1"/>
          <p:cNvSpPr>
            <a:spLocks noGrp="1"/>
          </p:cNvSpPr>
          <p:nvPr>
            <p:ph type="title"/>
          </p:nvPr>
        </p:nvSpPr>
        <p:spPr/>
        <p:txBody>
          <a:bodyPr/>
          <a:lstStyle/>
          <a:p>
            <a:r>
              <a:rPr lang="en-US" dirty="0"/>
              <a:t>Technology Recommendations for Storage</a:t>
            </a:r>
            <a:endParaRPr lang="en-US" sz="1800" dirty="0"/>
          </a:p>
        </p:txBody>
      </p:sp>
      <p:sp>
        <p:nvSpPr>
          <p:cNvPr id="3" name="Rectangle 2"/>
          <p:cNvSpPr/>
          <p:nvPr/>
        </p:nvSpPr>
        <p:spPr>
          <a:xfrm>
            <a:off x="554880" y="993989"/>
            <a:ext cx="7649035" cy="584775"/>
          </a:xfrm>
          <a:prstGeom prst="rect">
            <a:avLst/>
          </a:prstGeom>
        </p:spPr>
        <p:txBody>
          <a:bodyPr wrap="square">
            <a:spAutoFit/>
          </a:bodyPr>
          <a:lstStyle/>
          <a:p>
            <a:pPr algn="ctr"/>
            <a:r>
              <a:rPr lang="en-US" sz="1600" b="1" dirty="0"/>
              <a:t>The table lists recommended approaches for storage </a:t>
            </a:r>
            <a:r>
              <a:rPr lang="en-US" sz="1600" b="1" dirty="0" smtClean="0"/>
              <a:t>based </a:t>
            </a:r>
            <a:r>
              <a:rPr lang="en-US" sz="1600" b="1" dirty="0"/>
              <a:t>on a microservice architecture. </a:t>
            </a:r>
          </a:p>
        </p:txBody>
      </p:sp>
      <p:sp>
        <p:nvSpPr>
          <p:cNvPr id="4" name="Rectangle 3"/>
          <p:cNvSpPr/>
          <p:nvPr/>
        </p:nvSpPr>
        <p:spPr>
          <a:xfrm>
            <a:off x="1101640" y="4166956"/>
            <a:ext cx="3404778" cy="276999"/>
          </a:xfrm>
          <a:prstGeom prst="rect">
            <a:avLst/>
          </a:prstGeom>
        </p:spPr>
        <p:txBody>
          <a:bodyPr wrap="none">
            <a:spAutoFit/>
          </a:bodyPr>
          <a:lstStyle/>
          <a:p>
            <a:r>
              <a:rPr lang="en-US" sz="1200" b="1" dirty="0">
                <a:solidFill>
                  <a:srgbClr val="595959"/>
                </a:solidFill>
              </a:rPr>
              <a:t>*Based on a survey of industry practitioners</a:t>
            </a:r>
            <a:endParaRPr lang="en-US" sz="1200" dirty="0"/>
          </a:p>
        </p:txBody>
      </p:sp>
    </p:spTree>
    <p:extLst>
      <p:ext uri="{BB962C8B-B14F-4D97-AF65-F5344CB8AC3E}">
        <p14:creationId xmlns:p14="http://schemas.microsoft.com/office/powerpoint/2010/main" val="60388033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6"/>
          <p:cNvGraphicFramePr>
            <a:graphicFrameLocks noGrp="1"/>
          </p:cNvGraphicFramePr>
          <p:nvPr>
            <p:extLst>
              <p:ext uri="{D42A27DB-BD31-4B8C-83A1-F6EECF244321}">
                <p14:modId xmlns:p14="http://schemas.microsoft.com/office/powerpoint/2010/main" val="3780653699"/>
              </p:ext>
            </p:extLst>
          </p:nvPr>
        </p:nvGraphicFramePr>
        <p:xfrm>
          <a:off x="830177" y="1599453"/>
          <a:ext cx="7200900" cy="2644902"/>
        </p:xfrm>
        <a:graphic>
          <a:graphicData uri="http://schemas.openxmlformats.org/drawingml/2006/table">
            <a:tbl>
              <a:tblPr firstRow="1" bandRow="1">
                <a:tableStyleId>{073A0DAA-6AF3-43AB-8588-CEC1D06C72B9}</a:tableStyleId>
              </a:tblPr>
              <a:tblGrid>
                <a:gridCol w="2537460">
                  <a:extLst>
                    <a:ext uri="{9D8B030D-6E8A-4147-A177-3AD203B41FA5}">
                      <a16:colId xmlns="" xmlns:a16="http://schemas.microsoft.com/office/drawing/2014/main" val="3154948246"/>
                    </a:ext>
                  </a:extLst>
                </a:gridCol>
                <a:gridCol w="4663440">
                  <a:extLst>
                    <a:ext uri="{9D8B030D-6E8A-4147-A177-3AD203B41FA5}">
                      <a16:colId xmlns="" xmlns:a16="http://schemas.microsoft.com/office/drawing/2014/main" val="2175892041"/>
                    </a:ext>
                  </a:extLst>
                </a:gridCol>
              </a:tblGrid>
              <a:tr h="342900">
                <a:tc>
                  <a:txBody>
                    <a:bodyPr/>
                    <a:lstStyle/>
                    <a:p>
                      <a:pPr marL="0" marR="0" indent="63500" algn="l">
                        <a:lnSpc>
                          <a:spcPct val="107000"/>
                        </a:lnSpc>
                        <a:spcBef>
                          <a:spcPts val="0"/>
                        </a:spcBef>
                        <a:spcAft>
                          <a:spcPts val="0"/>
                        </a:spcAft>
                      </a:pPr>
                      <a:r>
                        <a:rPr lang="en-US" sz="1500" b="1" dirty="0" smtClean="0">
                          <a:solidFill>
                            <a:srgbClr val="FFFFFF"/>
                          </a:solidFill>
                          <a:effectLst/>
                          <a:latin typeface="Avenir Medium"/>
                          <a:ea typeface="SimSun" panose="02010600030101010101" pitchFamily="2" charset="-122"/>
                          <a:cs typeface="Arial" panose="020B0604020202020204" pitchFamily="34" charset="0"/>
                        </a:rPr>
                        <a:t>Component</a:t>
                      </a:r>
                      <a:endParaRPr lang="en-US" sz="1500" dirty="0">
                        <a:effectLst/>
                        <a:latin typeface="Avenir Medium"/>
                        <a:ea typeface="SimSun" panose="02010600030101010101" pitchFamily="2" charset="-122"/>
                        <a:cs typeface="Arial" panose="020B0604020202020204" pitchFamily="34" charset="0"/>
                      </a:endParaRPr>
                    </a:p>
                  </a:txBody>
                  <a:tcPr marL="13336" marR="13336" marT="0" marB="0" anchor="ctr"/>
                </a:tc>
                <a:tc>
                  <a:txBody>
                    <a:bodyPr/>
                    <a:lstStyle/>
                    <a:p>
                      <a:pPr marL="0" marR="0" algn="l">
                        <a:lnSpc>
                          <a:spcPct val="107000"/>
                        </a:lnSpc>
                        <a:spcBef>
                          <a:spcPts val="0"/>
                        </a:spcBef>
                        <a:spcAft>
                          <a:spcPts val="0"/>
                        </a:spcAft>
                      </a:pPr>
                      <a:r>
                        <a:rPr lang="en-US" sz="1500" b="1" dirty="0">
                          <a:solidFill>
                            <a:srgbClr val="FFFFFF"/>
                          </a:solidFill>
                          <a:effectLst/>
                          <a:latin typeface="Avenir Medium"/>
                          <a:ea typeface="SimSun" panose="02010600030101010101" pitchFamily="2" charset="-122"/>
                          <a:cs typeface="Arial" panose="020B0604020202020204" pitchFamily="34" charset="0"/>
                        </a:rPr>
                        <a:t>Recommended Approach</a:t>
                      </a:r>
                      <a:endParaRPr lang="en-US" sz="1500" dirty="0">
                        <a:effectLst/>
                        <a:latin typeface="Avenir Medium"/>
                        <a:ea typeface="SimSun" panose="02010600030101010101" pitchFamily="2" charset="-122"/>
                        <a:cs typeface="Arial" panose="020B0604020202020204" pitchFamily="34" charset="0"/>
                      </a:endParaRPr>
                    </a:p>
                  </a:txBody>
                  <a:tcPr marL="137160" marR="13336" marT="0" marB="0" anchor="ctr"/>
                </a:tc>
                <a:extLst>
                  <a:ext uri="{0D108BD9-81ED-4DB2-BD59-A6C34878D82A}">
                    <a16:rowId xmlns="" xmlns:a16="http://schemas.microsoft.com/office/drawing/2014/main" val="4178041630"/>
                  </a:ext>
                </a:extLst>
              </a:tr>
              <a:tr h="278130">
                <a:tc>
                  <a:txBody>
                    <a:bodyPr/>
                    <a:lstStyle/>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GIS Database Services </a:t>
                      </a:r>
                    </a:p>
                  </a:txBody>
                  <a:tcPr marL="51435" marR="51435" marT="0" marB="0"/>
                </a:tc>
                <a:tc>
                  <a:txBody>
                    <a:bodyPr/>
                    <a:lstStyle/>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Adopt a cloud or on premise NoSQL geo capable database.</a:t>
                      </a:r>
                    </a:p>
                  </a:txBody>
                  <a:tcPr marL="51435" marR="51435" marT="0" marB="0"/>
                </a:tc>
                <a:extLst>
                  <a:ext uri="{0D108BD9-81ED-4DB2-BD59-A6C34878D82A}">
                    <a16:rowId xmlns="" xmlns:a16="http://schemas.microsoft.com/office/drawing/2014/main" val="929335357"/>
                  </a:ext>
                </a:extLst>
              </a:tr>
              <a:tr h="489204">
                <a:tc>
                  <a:txBody>
                    <a:bodyPr/>
                    <a:lstStyle/>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Document Database Services </a:t>
                      </a:r>
                    </a:p>
                  </a:txBody>
                  <a:tcPr marL="51435" marR="51435" marT="0" marB="0"/>
                </a:tc>
                <a:tc>
                  <a:txBody>
                    <a:bodyPr/>
                    <a:lstStyle/>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Adopt an Open Source distributed document analysis engine.</a:t>
                      </a:r>
                    </a:p>
                  </a:txBody>
                  <a:tcPr marL="51435" marR="51435" marT="0" marB="0"/>
                </a:tc>
                <a:extLst>
                  <a:ext uri="{0D108BD9-81ED-4DB2-BD59-A6C34878D82A}">
                    <a16:rowId xmlns="" xmlns:a16="http://schemas.microsoft.com/office/drawing/2014/main" val="3391956260"/>
                  </a:ext>
                </a:extLst>
              </a:tr>
              <a:tr h="489204">
                <a:tc>
                  <a:txBody>
                    <a:bodyPr/>
                    <a:lstStyle/>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Image, Video, and Binary Files Database Services</a:t>
                      </a:r>
                    </a:p>
                  </a:txBody>
                  <a:tcPr marL="51435" marR="51435" marT="0" marB="0"/>
                </a:tc>
                <a:tc>
                  <a:txBody>
                    <a:bodyPr/>
                    <a:lstStyle/>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Adopt a basic cloud storage solution.</a:t>
                      </a:r>
                    </a:p>
                  </a:txBody>
                  <a:tcPr marL="51435" marR="51435" marT="0" marB="0"/>
                </a:tc>
                <a:extLst>
                  <a:ext uri="{0D108BD9-81ED-4DB2-BD59-A6C34878D82A}">
                    <a16:rowId xmlns="" xmlns:a16="http://schemas.microsoft.com/office/drawing/2014/main" val="2002489092"/>
                  </a:ext>
                </a:extLst>
              </a:tr>
              <a:tr h="489204">
                <a:tc>
                  <a:txBody>
                    <a:bodyPr/>
                    <a:lstStyle/>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Financial Data</a:t>
                      </a:r>
                      <a:r>
                        <a:rPr lang="en-US" sz="1500" baseline="0" dirty="0">
                          <a:effectLst/>
                          <a:latin typeface="Calibri" panose="020F0502020204030204" pitchFamily="34" charset="0"/>
                          <a:ea typeface="SimSun" panose="02010600030101010101" pitchFamily="2" charset="-122"/>
                          <a:cs typeface="Arial" panose="020B0604020202020204" pitchFamily="34" charset="0"/>
                        </a:rPr>
                        <a:t> </a:t>
                      </a:r>
                      <a:r>
                        <a:rPr lang="en-US" sz="1500" dirty="0">
                          <a:effectLst/>
                          <a:latin typeface="Calibri" panose="020F0502020204030204" pitchFamily="34" charset="0"/>
                          <a:ea typeface="SimSun" panose="02010600030101010101" pitchFamily="2" charset="-122"/>
                          <a:cs typeface="Arial" panose="020B0604020202020204" pitchFamily="34" charset="0"/>
                        </a:rPr>
                        <a:t>Database Services</a:t>
                      </a:r>
                    </a:p>
                  </a:txBody>
                  <a:tcPr marL="51435" marR="51435" marT="0" marB="0"/>
                </a:tc>
                <a:tc>
                  <a:txBody>
                    <a:bodyPr/>
                    <a:lstStyle/>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Adopt</a:t>
                      </a:r>
                      <a:r>
                        <a:rPr lang="en-US" sz="1500" baseline="0" dirty="0">
                          <a:effectLst/>
                          <a:latin typeface="Calibri" panose="020F0502020204030204" pitchFamily="34" charset="0"/>
                          <a:ea typeface="SimSun" panose="02010600030101010101" pitchFamily="2" charset="-122"/>
                          <a:cs typeface="Arial" panose="020B0604020202020204" pitchFamily="34" charset="0"/>
                        </a:rPr>
                        <a:t> </a:t>
                      </a:r>
                      <a:r>
                        <a:rPr lang="en-US" sz="1500" dirty="0">
                          <a:effectLst/>
                          <a:latin typeface="Calibri" panose="020F0502020204030204" pitchFamily="34" charset="0"/>
                          <a:ea typeface="SimSun" panose="02010600030101010101" pitchFamily="2" charset="-122"/>
                          <a:cs typeface="Arial" panose="020B0604020202020204" pitchFamily="34" charset="0"/>
                        </a:rPr>
                        <a:t>a commercial cloud enterprise solution.</a:t>
                      </a:r>
                    </a:p>
                  </a:txBody>
                  <a:tcPr marL="51435" marR="51435" marT="0" marB="0"/>
                </a:tc>
                <a:extLst>
                  <a:ext uri="{0D108BD9-81ED-4DB2-BD59-A6C34878D82A}">
                    <a16:rowId xmlns="" xmlns:a16="http://schemas.microsoft.com/office/drawing/2014/main" val="719894503"/>
                  </a:ext>
                </a:extLst>
              </a:tr>
              <a:tr h="278130">
                <a:tc>
                  <a:txBody>
                    <a:bodyPr/>
                    <a:lstStyle/>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Sensor Data Database Services</a:t>
                      </a:r>
                    </a:p>
                  </a:txBody>
                  <a:tcPr marL="51435" marR="51435" marT="0" marB="0"/>
                </a:tc>
                <a:tc>
                  <a:txBody>
                    <a:bodyPr/>
                    <a:lstStyle/>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Adopt a cloud streaming framework based solution.</a:t>
                      </a:r>
                    </a:p>
                  </a:txBody>
                  <a:tcPr marL="51435" marR="51435" marT="0" marB="0"/>
                </a:tc>
                <a:extLst>
                  <a:ext uri="{0D108BD9-81ED-4DB2-BD59-A6C34878D82A}">
                    <a16:rowId xmlns="" xmlns:a16="http://schemas.microsoft.com/office/drawing/2014/main" val="2292438631"/>
                  </a:ext>
                </a:extLst>
              </a:tr>
              <a:tr h="278130">
                <a:tc>
                  <a:txBody>
                    <a:bodyPr/>
                    <a:lstStyle/>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GIS Database Services</a:t>
                      </a:r>
                    </a:p>
                  </a:txBody>
                  <a:tcPr marL="51435" marR="51435" marT="0" marB="0"/>
                </a:tc>
                <a:tc>
                  <a:txBody>
                    <a:bodyPr/>
                    <a:lstStyle/>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Adopt a cloud or on premise NoSQL geo capable database.</a:t>
                      </a:r>
                    </a:p>
                  </a:txBody>
                  <a:tcPr marL="51435" marR="51435" marT="0" marB="0"/>
                </a:tc>
                <a:extLst>
                  <a:ext uri="{0D108BD9-81ED-4DB2-BD59-A6C34878D82A}">
                    <a16:rowId xmlns="" xmlns:a16="http://schemas.microsoft.com/office/drawing/2014/main" val="2325949437"/>
                  </a:ext>
                </a:extLst>
              </a:tr>
            </a:tbl>
          </a:graphicData>
        </a:graphic>
      </p:graphicFrame>
      <p:sp>
        <p:nvSpPr>
          <p:cNvPr id="2" name="Title 1"/>
          <p:cNvSpPr>
            <a:spLocks noGrp="1"/>
          </p:cNvSpPr>
          <p:nvPr>
            <p:ph type="title"/>
          </p:nvPr>
        </p:nvSpPr>
        <p:spPr/>
        <p:txBody>
          <a:bodyPr/>
          <a:lstStyle/>
          <a:p>
            <a:r>
              <a:rPr lang="en-US" dirty="0"/>
              <a:t>Technology Recommendations for Database</a:t>
            </a:r>
            <a:endParaRPr lang="en-US" sz="1800" dirty="0"/>
          </a:p>
        </p:txBody>
      </p:sp>
      <p:sp>
        <p:nvSpPr>
          <p:cNvPr id="3" name="Rectangle 2"/>
          <p:cNvSpPr/>
          <p:nvPr/>
        </p:nvSpPr>
        <p:spPr>
          <a:xfrm>
            <a:off x="506754" y="849610"/>
            <a:ext cx="7649035" cy="584775"/>
          </a:xfrm>
          <a:prstGeom prst="rect">
            <a:avLst/>
          </a:prstGeom>
        </p:spPr>
        <p:txBody>
          <a:bodyPr wrap="square">
            <a:spAutoFit/>
          </a:bodyPr>
          <a:lstStyle/>
          <a:p>
            <a:pPr algn="ctr"/>
            <a:r>
              <a:rPr lang="en-US" sz="1600" b="1" dirty="0"/>
              <a:t>The table lists recommended database approaches </a:t>
            </a:r>
            <a:r>
              <a:rPr lang="en-US" sz="1600" b="1" dirty="0" smtClean="0"/>
              <a:t>based </a:t>
            </a:r>
            <a:r>
              <a:rPr lang="en-US" sz="1600" b="1" dirty="0"/>
              <a:t>on a microservice architecture. </a:t>
            </a:r>
          </a:p>
        </p:txBody>
      </p:sp>
      <p:sp>
        <p:nvSpPr>
          <p:cNvPr id="4" name="Rectangle 3"/>
          <p:cNvSpPr/>
          <p:nvPr/>
        </p:nvSpPr>
        <p:spPr>
          <a:xfrm>
            <a:off x="830177" y="4215888"/>
            <a:ext cx="3404778" cy="276999"/>
          </a:xfrm>
          <a:prstGeom prst="rect">
            <a:avLst/>
          </a:prstGeom>
        </p:spPr>
        <p:txBody>
          <a:bodyPr wrap="none">
            <a:spAutoFit/>
          </a:bodyPr>
          <a:lstStyle/>
          <a:p>
            <a:pPr algn="ctr"/>
            <a:r>
              <a:rPr lang="en-US" sz="1200" b="1" dirty="0">
                <a:solidFill>
                  <a:srgbClr val="595959"/>
                </a:solidFill>
              </a:rPr>
              <a:t>*Based on a survey of industry practitioners</a:t>
            </a:r>
            <a:endParaRPr lang="en-US" sz="1200" dirty="0"/>
          </a:p>
        </p:txBody>
      </p:sp>
    </p:spTree>
    <p:extLst>
      <p:ext uri="{BB962C8B-B14F-4D97-AF65-F5344CB8AC3E}">
        <p14:creationId xmlns:p14="http://schemas.microsoft.com/office/powerpoint/2010/main" val="177476958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Recommendations for Management Tools</a:t>
            </a:r>
            <a:endParaRPr lang="en-US" sz="1800" dirty="0"/>
          </a:p>
        </p:txBody>
      </p:sp>
      <p:sp>
        <p:nvSpPr>
          <p:cNvPr id="3" name="Rectangle 2"/>
          <p:cNvSpPr/>
          <p:nvPr/>
        </p:nvSpPr>
        <p:spPr>
          <a:xfrm>
            <a:off x="554880" y="993989"/>
            <a:ext cx="7649035" cy="584775"/>
          </a:xfrm>
          <a:prstGeom prst="rect">
            <a:avLst/>
          </a:prstGeom>
        </p:spPr>
        <p:txBody>
          <a:bodyPr wrap="square">
            <a:spAutoFit/>
          </a:bodyPr>
          <a:lstStyle/>
          <a:p>
            <a:pPr algn="ctr"/>
            <a:r>
              <a:rPr lang="en-US" sz="1600" b="1" dirty="0"/>
              <a:t>The table lists recommended management tool </a:t>
            </a:r>
            <a:r>
              <a:rPr lang="en-US" sz="1600" b="1" dirty="0" smtClean="0"/>
              <a:t>approaches based </a:t>
            </a:r>
            <a:r>
              <a:rPr lang="en-US" sz="1600" b="1" dirty="0"/>
              <a:t>on a microservice architecture. </a:t>
            </a:r>
          </a:p>
        </p:txBody>
      </p:sp>
      <p:sp>
        <p:nvSpPr>
          <p:cNvPr id="4" name="Rectangle 3"/>
          <p:cNvSpPr/>
          <p:nvPr/>
        </p:nvSpPr>
        <p:spPr>
          <a:xfrm>
            <a:off x="830177" y="3936151"/>
            <a:ext cx="3404778" cy="276999"/>
          </a:xfrm>
          <a:prstGeom prst="rect">
            <a:avLst/>
          </a:prstGeom>
        </p:spPr>
        <p:txBody>
          <a:bodyPr wrap="none">
            <a:spAutoFit/>
          </a:bodyPr>
          <a:lstStyle/>
          <a:p>
            <a:r>
              <a:rPr lang="en-US" sz="1200" b="1" dirty="0">
                <a:solidFill>
                  <a:srgbClr val="595959"/>
                </a:solidFill>
              </a:rPr>
              <a:t>*Based on a survey of industry practitioners</a:t>
            </a:r>
            <a:endParaRPr lang="en-US" sz="1200" dirty="0"/>
          </a:p>
        </p:txBody>
      </p:sp>
      <p:graphicFrame>
        <p:nvGraphicFramePr>
          <p:cNvPr id="6" name="Table 5"/>
          <p:cNvGraphicFramePr>
            <a:graphicFrameLocks noGrp="1"/>
          </p:cNvGraphicFramePr>
          <p:nvPr>
            <p:extLst>
              <p:ext uri="{D42A27DB-BD31-4B8C-83A1-F6EECF244321}">
                <p14:modId xmlns:p14="http://schemas.microsoft.com/office/powerpoint/2010/main" val="2031257214"/>
              </p:ext>
            </p:extLst>
          </p:nvPr>
        </p:nvGraphicFramePr>
        <p:xfrm>
          <a:off x="1022682" y="1732547"/>
          <a:ext cx="6732530" cy="2203604"/>
        </p:xfrm>
        <a:graphic>
          <a:graphicData uri="http://schemas.openxmlformats.org/drawingml/2006/table">
            <a:tbl>
              <a:tblPr firstRow="1" bandRow="1">
                <a:tableStyleId>{073A0DAA-6AF3-43AB-8588-CEC1D06C72B9}</a:tableStyleId>
              </a:tblPr>
              <a:tblGrid>
                <a:gridCol w="2118099">
                  <a:extLst>
                    <a:ext uri="{9D8B030D-6E8A-4147-A177-3AD203B41FA5}">
                      <a16:colId xmlns="" xmlns:a16="http://schemas.microsoft.com/office/drawing/2014/main" val="3154948246"/>
                    </a:ext>
                  </a:extLst>
                </a:gridCol>
                <a:gridCol w="4614431">
                  <a:extLst>
                    <a:ext uri="{9D8B030D-6E8A-4147-A177-3AD203B41FA5}">
                      <a16:colId xmlns="" xmlns:a16="http://schemas.microsoft.com/office/drawing/2014/main" val="2175892041"/>
                    </a:ext>
                  </a:extLst>
                </a:gridCol>
              </a:tblGrid>
              <a:tr h="368516">
                <a:tc>
                  <a:txBody>
                    <a:bodyPr/>
                    <a:lstStyle/>
                    <a:p>
                      <a:pPr marL="0" marR="0" indent="63500" algn="l">
                        <a:lnSpc>
                          <a:spcPct val="107000"/>
                        </a:lnSpc>
                        <a:spcBef>
                          <a:spcPts val="0"/>
                        </a:spcBef>
                        <a:spcAft>
                          <a:spcPts val="0"/>
                        </a:spcAft>
                      </a:pPr>
                      <a:r>
                        <a:rPr lang="en-US" sz="1500" b="1" dirty="0" smtClean="0">
                          <a:solidFill>
                            <a:srgbClr val="FFFFFF"/>
                          </a:solidFill>
                          <a:effectLst/>
                          <a:latin typeface="Avenir Medium"/>
                          <a:ea typeface="SimSun" panose="02010600030101010101" pitchFamily="2" charset="-122"/>
                          <a:cs typeface="Arial" panose="020B0604020202020204" pitchFamily="34" charset="0"/>
                        </a:rPr>
                        <a:t>Component</a:t>
                      </a:r>
                      <a:endParaRPr lang="en-US" sz="1500" dirty="0">
                        <a:effectLst/>
                        <a:latin typeface="Avenir Medium"/>
                        <a:ea typeface="SimSun" panose="02010600030101010101" pitchFamily="2" charset="-122"/>
                        <a:cs typeface="Arial" panose="020B0604020202020204" pitchFamily="34" charset="0"/>
                      </a:endParaRPr>
                    </a:p>
                  </a:txBody>
                  <a:tcPr marL="13336" marR="13336" marT="0" marB="0" anchor="ctr"/>
                </a:tc>
                <a:tc>
                  <a:txBody>
                    <a:bodyPr/>
                    <a:lstStyle/>
                    <a:p>
                      <a:pPr marL="0" marR="0" algn="l">
                        <a:lnSpc>
                          <a:spcPct val="107000"/>
                        </a:lnSpc>
                        <a:spcBef>
                          <a:spcPts val="0"/>
                        </a:spcBef>
                        <a:spcAft>
                          <a:spcPts val="0"/>
                        </a:spcAft>
                      </a:pPr>
                      <a:r>
                        <a:rPr lang="en-US" sz="1500" b="1" dirty="0">
                          <a:solidFill>
                            <a:srgbClr val="FFFFFF"/>
                          </a:solidFill>
                          <a:effectLst/>
                          <a:latin typeface="Avenir Medium"/>
                          <a:ea typeface="SimSun" panose="02010600030101010101" pitchFamily="2" charset="-122"/>
                          <a:cs typeface="Arial" panose="020B0604020202020204" pitchFamily="34" charset="0"/>
                        </a:rPr>
                        <a:t>Recommended Approach</a:t>
                      </a:r>
                      <a:endParaRPr lang="en-US" sz="1500" dirty="0">
                        <a:effectLst/>
                        <a:latin typeface="Avenir Medium"/>
                        <a:ea typeface="SimSun" panose="02010600030101010101" pitchFamily="2" charset="-122"/>
                        <a:cs typeface="Arial" panose="020B0604020202020204" pitchFamily="34" charset="0"/>
                      </a:endParaRPr>
                    </a:p>
                  </a:txBody>
                  <a:tcPr marL="137160" marR="13336" marT="0" marB="0" anchor="ctr"/>
                </a:tc>
                <a:extLst>
                  <a:ext uri="{0D108BD9-81ED-4DB2-BD59-A6C34878D82A}">
                    <a16:rowId xmlns="" xmlns:a16="http://schemas.microsoft.com/office/drawing/2014/main" val="4178041630"/>
                  </a:ext>
                </a:extLst>
              </a:tr>
              <a:tr h="530162">
                <a:tc>
                  <a:txBody>
                    <a:bodyPr/>
                    <a:lstStyle/>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Resources and Application Monitoring</a:t>
                      </a:r>
                    </a:p>
                  </a:txBody>
                  <a:tcPr marL="54769" marR="54769" marT="20479" marB="20479"/>
                </a:tc>
                <a:tc>
                  <a:txBody>
                    <a:bodyPr/>
                    <a:lstStyle/>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Adopt</a:t>
                      </a:r>
                      <a:r>
                        <a:rPr lang="en-US" sz="1500" baseline="0" dirty="0">
                          <a:effectLst/>
                          <a:latin typeface="Calibri" panose="020F0502020204030204" pitchFamily="34" charset="0"/>
                          <a:ea typeface="SimSun" panose="02010600030101010101" pitchFamily="2" charset="-122"/>
                          <a:cs typeface="Arial" panose="020B0604020202020204" pitchFamily="34" charset="0"/>
                        </a:rPr>
                        <a:t> </a:t>
                      </a:r>
                      <a:r>
                        <a:rPr lang="en-US" sz="1500" dirty="0">
                          <a:effectLst/>
                          <a:latin typeface="Calibri" panose="020F0502020204030204" pitchFamily="34" charset="0"/>
                          <a:ea typeface="SimSun" panose="02010600030101010101" pitchFamily="2" charset="-122"/>
                          <a:cs typeface="Arial" panose="020B0604020202020204" pitchFamily="34" charset="0"/>
                        </a:rPr>
                        <a:t>a cloud monitoring solution.</a:t>
                      </a:r>
                    </a:p>
                  </a:txBody>
                  <a:tcPr marL="51435" marR="51435" marT="0" marB="0"/>
                </a:tc>
                <a:extLst>
                  <a:ext uri="{0D108BD9-81ED-4DB2-BD59-A6C34878D82A}">
                    <a16:rowId xmlns="" xmlns:a16="http://schemas.microsoft.com/office/drawing/2014/main" val="929335357"/>
                  </a:ext>
                </a:extLst>
              </a:tr>
              <a:tr h="774764">
                <a:tc>
                  <a:txBody>
                    <a:bodyPr/>
                    <a:lstStyle/>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Resources Provisioning and Scaling</a:t>
                      </a:r>
                    </a:p>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 </a:t>
                      </a:r>
                    </a:p>
                  </a:txBody>
                  <a:tcPr marL="54769" marR="54769" marT="20479" marB="20479"/>
                </a:tc>
                <a:tc>
                  <a:txBody>
                    <a:bodyPr/>
                    <a:lstStyle/>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Adopt either a cloud based serverless architecture or a cloud or on premise container based solution.</a:t>
                      </a:r>
                    </a:p>
                  </a:txBody>
                  <a:tcPr marL="51435" marR="51435" marT="0" marB="0"/>
                </a:tc>
                <a:extLst>
                  <a:ext uri="{0D108BD9-81ED-4DB2-BD59-A6C34878D82A}">
                    <a16:rowId xmlns="" xmlns:a16="http://schemas.microsoft.com/office/drawing/2014/main" val="3391956260"/>
                  </a:ext>
                </a:extLst>
              </a:tr>
              <a:tr h="530162">
                <a:tc>
                  <a:txBody>
                    <a:bodyPr/>
                    <a:lstStyle/>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Content Auditing</a:t>
                      </a:r>
                    </a:p>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 </a:t>
                      </a:r>
                    </a:p>
                  </a:txBody>
                  <a:tcPr marL="54769" marR="54769" marT="20479" marB="20479"/>
                </a:tc>
                <a:tc>
                  <a:txBody>
                    <a:bodyPr/>
                    <a:lstStyle/>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Adopt</a:t>
                      </a:r>
                      <a:r>
                        <a:rPr lang="en-US" sz="1500" baseline="0" dirty="0">
                          <a:effectLst/>
                          <a:latin typeface="Calibri" panose="020F0502020204030204" pitchFamily="34" charset="0"/>
                          <a:ea typeface="SimSun" panose="02010600030101010101" pitchFamily="2" charset="-122"/>
                          <a:cs typeface="Arial" panose="020B0604020202020204" pitchFamily="34" charset="0"/>
                        </a:rPr>
                        <a:t> </a:t>
                      </a:r>
                      <a:r>
                        <a:rPr lang="en-US" sz="1500" dirty="0">
                          <a:effectLst/>
                          <a:latin typeface="Calibri" panose="020F0502020204030204" pitchFamily="34" charset="0"/>
                          <a:ea typeface="SimSun" panose="02010600030101010101" pitchFamily="2" charset="-122"/>
                          <a:cs typeface="Arial" panose="020B0604020202020204" pitchFamily="34" charset="0"/>
                        </a:rPr>
                        <a:t>cloud based commercial or Open Source content auditing and inventory software. </a:t>
                      </a:r>
                    </a:p>
                  </a:txBody>
                  <a:tcPr marL="51435" marR="51435" marT="0" marB="0"/>
                </a:tc>
                <a:extLst>
                  <a:ext uri="{0D108BD9-81ED-4DB2-BD59-A6C34878D82A}">
                    <a16:rowId xmlns="" xmlns:a16="http://schemas.microsoft.com/office/drawing/2014/main" val="2002489092"/>
                  </a:ext>
                </a:extLst>
              </a:tr>
            </a:tbl>
          </a:graphicData>
        </a:graphic>
      </p:graphicFrame>
    </p:spTree>
    <p:extLst>
      <p:ext uri="{BB962C8B-B14F-4D97-AF65-F5344CB8AC3E}">
        <p14:creationId xmlns:p14="http://schemas.microsoft.com/office/powerpoint/2010/main" val="428181094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4075" y="273150"/>
            <a:ext cx="8229600" cy="857250"/>
          </a:xfrm>
        </p:spPr>
        <p:txBody>
          <a:bodyPr/>
          <a:lstStyle/>
          <a:p>
            <a:pPr algn="l"/>
            <a:r>
              <a:rPr lang="en-US" b="1" dirty="0" smtClean="0"/>
              <a:t>Outline</a:t>
            </a:r>
            <a:endParaRPr lang="en-US" b="1" dirty="0"/>
          </a:p>
        </p:txBody>
      </p:sp>
      <p:sp>
        <p:nvSpPr>
          <p:cNvPr id="5" name="Content Placeholder 4"/>
          <p:cNvSpPr>
            <a:spLocks noGrp="1"/>
          </p:cNvSpPr>
          <p:nvPr>
            <p:ph sz="quarter" idx="10"/>
          </p:nvPr>
        </p:nvSpPr>
        <p:spPr>
          <a:xfrm>
            <a:off x="325232" y="1556661"/>
            <a:ext cx="8619387" cy="3171818"/>
          </a:xfrm>
        </p:spPr>
        <p:txBody>
          <a:bodyPr/>
          <a:lstStyle/>
          <a:p>
            <a:r>
              <a:rPr lang="en-US" sz="2800" dirty="0">
                <a:solidFill>
                  <a:srgbClr val="FF0000"/>
                </a:solidFill>
              </a:rPr>
              <a:t>What is a </a:t>
            </a:r>
            <a:r>
              <a:rPr lang="en-US" sz="2800" dirty="0" smtClean="0">
                <a:solidFill>
                  <a:srgbClr val="FF0000"/>
                </a:solidFill>
              </a:rPr>
              <a:t>Microservice </a:t>
            </a:r>
            <a:r>
              <a:rPr lang="en-US" sz="2800" dirty="0">
                <a:solidFill>
                  <a:srgbClr val="FF0000"/>
                </a:solidFill>
              </a:rPr>
              <a:t>Architecture</a:t>
            </a:r>
            <a:r>
              <a:rPr lang="en-US" sz="2800" dirty="0" smtClean="0">
                <a:solidFill>
                  <a:srgbClr val="FF0000"/>
                </a:solidFill>
              </a:rPr>
              <a:t>?</a:t>
            </a:r>
          </a:p>
          <a:p>
            <a:pPr lvl="1"/>
            <a:r>
              <a:rPr lang="en-US" sz="2400" i="1" dirty="0" smtClean="0"/>
              <a:t>Advantages</a:t>
            </a:r>
          </a:p>
          <a:p>
            <a:pPr lvl="1"/>
            <a:r>
              <a:rPr lang="en-US" sz="2400" i="1" dirty="0" smtClean="0"/>
              <a:t>Tradeoffs</a:t>
            </a:r>
          </a:p>
          <a:p>
            <a:r>
              <a:rPr lang="en-US" sz="2800" dirty="0"/>
              <a:t>Technology </a:t>
            </a:r>
            <a:r>
              <a:rPr lang="en-US" sz="2800" dirty="0" smtClean="0"/>
              <a:t>Recommendations</a:t>
            </a:r>
          </a:p>
          <a:p>
            <a:r>
              <a:rPr lang="en-US" sz="2800" dirty="0"/>
              <a:t>Microservice Creation and </a:t>
            </a:r>
            <a:r>
              <a:rPr lang="en-US" sz="2800" dirty="0" smtClean="0"/>
              <a:t>Organization (Example)</a:t>
            </a:r>
          </a:p>
          <a:p>
            <a:r>
              <a:rPr lang="en-US" sz="2800" dirty="0"/>
              <a:t>Migration Strategies </a:t>
            </a:r>
            <a:r>
              <a:rPr lang="en-US" sz="2800" dirty="0"/>
              <a:t/>
            </a:r>
            <a:br>
              <a:rPr lang="en-US" sz="2800" dirty="0"/>
            </a:br>
            <a:r>
              <a:rPr lang="en-US" sz="2800" dirty="0"/>
              <a:t/>
            </a:r>
            <a:br>
              <a:rPr lang="en-US" sz="2800" dirty="0"/>
            </a:br>
            <a:endParaRPr lang="en-US" sz="2800" dirty="0"/>
          </a:p>
          <a:p>
            <a:endParaRPr lang="en-US" sz="2800" dirty="0"/>
          </a:p>
          <a:p>
            <a:endParaRPr lang="en-US" sz="2800" dirty="0"/>
          </a:p>
        </p:txBody>
      </p:sp>
    </p:spTree>
    <p:extLst>
      <p:ext uri="{BB962C8B-B14F-4D97-AF65-F5344CB8AC3E}">
        <p14:creationId xmlns:p14="http://schemas.microsoft.com/office/powerpoint/2010/main" val="158137891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Technology Recommendations for </a:t>
            </a:r>
            <a:br>
              <a:rPr lang="en-US" dirty="0"/>
            </a:br>
            <a:r>
              <a:rPr lang="en-US" dirty="0"/>
              <a:t>Security and Identity</a:t>
            </a:r>
            <a:endParaRPr lang="en-US" sz="1800" dirty="0"/>
          </a:p>
        </p:txBody>
      </p:sp>
      <p:sp>
        <p:nvSpPr>
          <p:cNvPr id="3" name="Rectangle 2"/>
          <p:cNvSpPr/>
          <p:nvPr/>
        </p:nvSpPr>
        <p:spPr>
          <a:xfrm>
            <a:off x="734511" y="1254674"/>
            <a:ext cx="7649035" cy="584775"/>
          </a:xfrm>
          <a:prstGeom prst="rect">
            <a:avLst/>
          </a:prstGeom>
        </p:spPr>
        <p:txBody>
          <a:bodyPr wrap="square">
            <a:spAutoFit/>
          </a:bodyPr>
          <a:lstStyle/>
          <a:p>
            <a:pPr algn="ctr"/>
            <a:r>
              <a:rPr lang="en-US" sz="1600" b="1" dirty="0"/>
              <a:t>The table lists recommended security &amp; identity approaches </a:t>
            </a:r>
            <a:r>
              <a:rPr lang="en-US" sz="1600" b="1" dirty="0" smtClean="0"/>
              <a:t>based </a:t>
            </a:r>
            <a:r>
              <a:rPr lang="en-US" sz="1600" b="1" dirty="0"/>
              <a:t>on a microservice architecture. </a:t>
            </a:r>
          </a:p>
        </p:txBody>
      </p:sp>
      <p:sp>
        <p:nvSpPr>
          <p:cNvPr id="4" name="Rectangle 3"/>
          <p:cNvSpPr/>
          <p:nvPr/>
        </p:nvSpPr>
        <p:spPr>
          <a:xfrm>
            <a:off x="830177" y="4171264"/>
            <a:ext cx="3404778" cy="276999"/>
          </a:xfrm>
          <a:prstGeom prst="rect">
            <a:avLst/>
          </a:prstGeom>
        </p:spPr>
        <p:txBody>
          <a:bodyPr wrap="none">
            <a:spAutoFit/>
          </a:bodyPr>
          <a:lstStyle/>
          <a:p>
            <a:r>
              <a:rPr lang="en-US" sz="1200" b="1" dirty="0">
                <a:solidFill>
                  <a:srgbClr val="595959"/>
                </a:solidFill>
              </a:rPr>
              <a:t>*Based on a survey of industry practitioners</a:t>
            </a:r>
            <a:endParaRPr lang="en-US" sz="1200" dirty="0"/>
          </a:p>
        </p:txBody>
      </p:sp>
      <p:graphicFrame>
        <p:nvGraphicFramePr>
          <p:cNvPr id="6" name="Table 5"/>
          <p:cNvGraphicFramePr>
            <a:graphicFrameLocks noGrp="1"/>
          </p:cNvGraphicFramePr>
          <p:nvPr>
            <p:extLst>
              <p:ext uri="{D42A27DB-BD31-4B8C-83A1-F6EECF244321}">
                <p14:modId xmlns:p14="http://schemas.microsoft.com/office/powerpoint/2010/main" val="763280394"/>
              </p:ext>
            </p:extLst>
          </p:nvPr>
        </p:nvGraphicFramePr>
        <p:xfrm>
          <a:off x="830177" y="2026223"/>
          <a:ext cx="7475220" cy="2055114"/>
        </p:xfrm>
        <a:graphic>
          <a:graphicData uri="http://schemas.openxmlformats.org/drawingml/2006/table">
            <a:tbl>
              <a:tblPr firstRow="1" bandRow="1">
                <a:tableStyleId>{073A0DAA-6AF3-43AB-8588-CEC1D06C72B9}</a:tableStyleId>
              </a:tblPr>
              <a:tblGrid>
                <a:gridCol w="1645920">
                  <a:extLst>
                    <a:ext uri="{9D8B030D-6E8A-4147-A177-3AD203B41FA5}">
                      <a16:colId xmlns="" xmlns:a16="http://schemas.microsoft.com/office/drawing/2014/main" val="3154948246"/>
                    </a:ext>
                  </a:extLst>
                </a:gridCol>
                <a:gridCol w="5829300">
                  <a:extLst>
                    <a:ext uri="{9D8B030D-6E8A-4147-A177-3AD203B41FA5}">
                      <a16:colId xmlns="" xmlns:a16="http://schemas.microsoft.com/office/drawing/2014/main" val="2175892041"/>
                    </a:ext>
                  </a:extLst>
                </a:gridCol>
              </a:tblGrid>
              <a:tr h="342900">
                <a:tc>
                  <a:txBody>
                    <a:bodyPr/>
                    <a:lstStyle/>
                    <a:p>
                      <a:pPr marL="0" marR="0" indent="63500" algn="l">
                        <a:lnSpc>
                          <a:spcPct val="107000"/>
                        </a:lnSpc>
                        <a:spcBef>
                          <a:spcPts val="0"/>
                        </a:spcBef>
                        <a:spcAft>
                          <a:spcPts val="0"/>
                        </a:spcAft>
                      </a:pPr>
                      <a:r>
                        <a:rPr lang="en-US" sz="1500" b="1" dirty="0" smtClean="0">
                          <a:solidFill>
                            <a:srgbClr val="FFFFFF"/>
                          </a:solidFill>
                          <a:effectLst/>
                          <a:latin typeface="Avenir Medium"/>
                          <a:ea typeface="SimSun" panose="02010600030101010101" pitchFamily="2" charset="-122"/>
                          <a:cs typeface="Arial" panose="020B0604020202020204" pitchFamily="34" charset="0"/>
                        </a:rPr>
                        <a:t>Component</a:t>
                      </a:r>
                      <a:endParaRPr lang="en-US" sz="1500" dirty="0">
                        <a:effectLst/>
                        <a:latin typeface="Avenir Medium"/>
                        <a:ea typeface="SimSun" panose="02010600030101010101" pitchFamily="2" charset="-122"/>
                        <a:cs typeface="Arial" panose="020B0604020202020204" pitchFamily="34" charset="0"/>
                      </a:endParaRPr>
                    </a:p>
                  </a:txBody>
                  <a:tcPr marL="13336" marR="13336" marT="0" marB="0" anchor="ctr"/>
                </a:tc>
                <a:tc>
                  <a:txBody>
                    <a:bodyPr/>
                    <a:lstStyle/>
                    <a:p>
                      <a:pPr marL="0" marR="0" algn="l">
                        <a:lnSpc>
                          <a:spcPct val="107000"/>
                        </a:lnSpc>
                        <a:spcBef>
                          <a:spcPts val="0"/>
                        </a:spcBef>
                        <a:spcAft>
                          <a:spcPts val="0"/>
                        </a:spcAft>
                      </a:pPr>
                      <a:r>
                        <a:rPr lang="en-US" sz="1500" b="1" dirty="0">
                          <a:solidFill>
                            <a:srgbClr val="FFFFFF"/>
                          </a:solidFill>
                          <a:effectLst/>
                          <a:latin typeface="Avenir Medium"/>
                          <a:ea typeface="SimSun" panose="02010600030101010101" pitchFamily="2" charset="-122"/>
                          <a:cs typeface="Arial" panose="020B0604020202020204" pitchFamily="34" charset="0"/>
                        </a:rPr>
                        <a:t>Recommended Approach</a:t>
                      </a:r>
                      <a:endParaRPr lang="en-US" sz="1500" dirty="0">
                        <a:effectLst/>
                        <a:latin typeface="Avenir Medium"/>
                        <a:ea typeface="SimSun" panose="02010600030101010101" pitchFamily="2" charset="-122"/>
                        <a:cs typeface="Arial" panose="020B0604020202020204" pitchFamily="34" charset="0"/>
                      </a:endParaRPr>
                    </a:p>
                  </a:txBody>
                  <a:tcPr marL="137160" marR="13336" marT="0" marB="0" anchor="ctr"/>
                </a:tc>
                <a:extLst>
                  <a:ext uri="{0D108BD9-81ED-4DB2-BD59-A6C34878D82A}">
                    <a16:rowId xmlns="" xmlns:a16="http://schemas.microsoft.com/office/drawing/2014/main" val="4178041630"/>
                  </a:ext>
                </a:extLst>
              </a:tr>
              <a:tr h="489204">
                <a:tc>
                  <a:txBody>
                    <a:bodyPr/>
                    <a:lstStyle/>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Identity and Access Management</a:t>
                      </a:r>
                    </a:p>
                  </a:txBody>
                  <a:tcPr marL="51435" marR="51435" marT="0" marB="0"/>
                </a:tc>
                <a:tc>
                  <a:txBody>
                    <a:bodyPr/>
                    <a:lstStyle/>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Adopt a cloud AIM solution (e.g</a:t>
                      </a:r>
                      <a:r>
                        <a:rPr lang="en-US" sz="1500" dirty="0" smtClean="0">
                          <a:effectLst/>
                          <a:latin typeface="Calibri" panose="020F0502020204030204" pitchFamily="34" charset="0"/>
                          <a:ea typeface="SimSun" panose="02010600030101010101" pitchFamily="2" charset="-122"/>
                          <a:cs typeface="Arial" panose="020B0604020202020204" pitchFamily="34" charset="0"/>
                        </a:rPr>
                        <a:t>., </a:t>
                      </a:r>
                      <a:r>
                        <a:rPr lang="en-US" sz="1500" dirty="0">
                          <a:effectLst/>
                          <a:latin typeface="Calibri" panose="020F0502020204030204" pitchFamily="34" charset="0"/>
                          <a:ea typeface="SimSun" panose="02010600030101010101" pitchFamily="2" charset="-122"/>
                          <a:cs typeface="Arial" panose="020B0604020202020204" pitchFamily="34" charset="0"/>
                        </a:rPr>
                        <a:t>software as a service).</a:t>
                      </a:r>
                    </a:p>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 </a:t>
                      </a:r>
                    </a:p>
                  </a:txBody>
                  <a:tcPr marL="51435" marR="51435" marT="0" marB="0"/>
                </a:tc>
                <a:extLst>
                  <a:ext uri="{0D108BD9-81ED-4DB2-BD59-A6C34878D82A}">
                    <a16:rowId xmlns="" xmlns:a16="http://schemas.microsoft.com/office/drawing/2014/main" val="929335357"/>
                  </a:ext>
                </a:extLst>
              </a:tr>
              <a:tr h="1223010">
                <a:tc>
                  <a:txBody>
                    <a:bodyPr/>
                    <a:lstStyle/>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Security Audit</a:t>
                      </a:r>
                    </a:p>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 </a:t>
                      </a:r>
                    </a:p>
                  </a:txBody>
                  <a:tcPr marL="51435" marR="51435" marT="0" marB="0"/>
                </a:tc>
                <a:tc>
                  <a:txBody>
                    <a:bodyPr/>
                    <a:lstStyle/>
                    <a:p>
                      <a:pPr marL="0" marR="0">
                        <a:lnSpc>
                          <a:spcPct val="107000"/>
                        </a:lnSpc>
                        <a:spcBef>
                          <a:spcPts val="0"/>
                        </a:spcBef>
                        <a:spcAft>
                          <a:spcPts val="0"/>
                        </a:spcAft>
                      </a:pPr>
                      <a:r>
                        <a:rPr lang="en-US" sz="1500" dirty="0">
                          <a:effectLst/>
                          <a:latin typeface="Calibri" panose="020F0502020204030204" pitchFamily="34" charset="0"/>
                          <a:ea typeface="SimSun" panose="02010600030101010101" pitchFamily="2" charset="-122"/>
                          <a:cs typeface="Arial" panose="020B0604020202020204" pitchFamily="34" charset="0"/>
                        </a:rPr>
                        <a:t>There is no single approach. Approaches are tool or human based. Propose Open Source or commercial security evaluation and monitoring tools for network and software layer, internal security audits and assessments, and external party assessments and penetration testing should be used together to provide security audits to sustainable DOT EIP.</a:t>
                      </a:r>
                    </a:p>
                  </a:txBody>
                  <a:tcPr marL="51435" marR="51435" marT="0" marB="0"/>
                </a:tc>
                <a:extLst>
                  <a:ext uri="{0D108BD9-81ED-4DB2-BD59-A6C34878D82A}">
                    <a16:rowId xmlns="" xmlns:a16="http://schemas.microsoft.com/office/drawing/2014/main" val="3391956260"/>
                  </a:ext>
                </a:extLst>
              </a:tr>
            </a:tbl>
          </a:graphicData>
        </a:graphic>
      </p:graphicFrame>
    </p:spTree>
    <p:extLst>
      <p:ext uri="{BB962C8B-B14F-4D97-AF65-F5344CB8AC3E}">
        <p14:creationId xmlns:p14="http://schemas.microsoft.com/office/powerpoint/2010/main" val="11969497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4075" y="273150"/>
            <a:ext cx="8229600" cy="857250"/>
          </a:xfrm>
        </p:spPr>
        <p:txBody>
          <a:bodyPr/>
          <a:lstStyle/>
          <a:p>
            <a:pPr algn="l"/>
            <a:r>
              <a:rPr lang="en-US" b="1" dirty="0" smtClean="0"/>
              <a:t>Outline</a:t>
            </a:r>
            <a:endParaRPr lang="en-US" b="1" dirty="0"/>
          </a:p>
        </p:txBody>
      </p:sp>
      <p:sp>
        <p:nvSpPr>
          <p:cNvPr id="5" name="Content Placeholder 4"/>
          <p:cNvSpPr>
            <a:spLocks noGrp="1"/>
          </p:cNvSpPr>
          <p:nvPr>
            <p:ph sz="quarter" idx="10"/>
          </p:nvPr>
        </p:nvSpPr>
        <p:spPr>
          <a:xfrm>
            <a:off x="325232" y="1556661"/>
            <a:ext cx="8619387" cy="3171818"/>
          </a:xfrm>
        </p:spPr>
        <p:txBody>
          <a:bodyPr/>
          <a:lstStyle/>
          <a:p>
            <a:r>
              <a:rPr lang="en-US" sz="2800" dirty="0"/>
              <a:t>What is a </a:t>
            </a:r>
            <a:r>
              <a:rPr lang="en-US" sz="2800" dirty="0" smtClean="0"/>
              <a:t>Microservice </a:t>
            </a:r>
            <a:r>
              <a:rPr lang="en-US" sz="2800" dirty="0"/>
              <a:t>Architecture</a:t>
            </a:r>
            <a:r>
              <a:rPr lang="en-US" sz="2800" dirty="0" smtClean="0"/>
              <a:t>?</a:t>
            </a:r>
          </a:p>
          <a:p>
            <a:pPr lvl="1"/>
            <a:r>
              <a:rPr lang="en-US" sz="2400" i="1" dirty="0" smtClean="0"/>
              <a:t>Advantages</a:t>
            </a:r>
          </a:p>
          <a:p>
            <a:pPr lvl="1"/>
            <a:r>
              <a:rPr lang="en-US" sz="2400" i="1" dirty="0" smtClean="0"/>
              <a:t>Tradeoffs</a:t>
            </a:r>
          </a:p>
          <a:p>
            <a:r>
              <a:rPr lang="en-US" sz="2800" dirty="0"/>
              <a:t>Technology </a:t>
            </a:r>
            <a:r>
              <a:rPr lang="en-US" sz="2800" dirty="0" smtClean="0"/>
              <a:t>Recommendations</a:t>
            </a:r>
          </a:p>
          <a:p>
            <a:r>
              <a:rPr lang="en-US" sz="2800" dirty="0">
                <a:solidFill>
                  <a:srgbClr val="FF0000"/>
                </a:solidFill>
              </a:rPr>
              <a:t>Microservice Creation and </a:t>
            </a:r>
            <a:r>
              <a:rPr lang="en-US" sz="2800" dirty="0" smtClean="0">
                <a:solidFill>
                  <a:srgbClr val="FF0000"/>
                </a:solidFill>
              </a:rPr>
              <a:t>Organization (Example)</a:t>
            </a:r>
          </a:p>
          <a:p>
            <a:r>
              <a:rPr lang="en-US" sz="2800" dirty="0"/>
              <a:t>Migration Strategies </a:t>
            </a:r>
            <a:r>
              <a:rPr lang="en-US" sz="2800" dirty="0"/>
              <a:t/>
            </a:r>
            <a:br>
              <a:rPr lang="en-US" sz="2800" dirty="0"/>
            </a:br>
            <a:r>
              <a:rPr lang="en-US" sz="2800" dirty="0"/>
              <a:t/>
            </a:r>
            <a:br>
              <a:rPr lang="en-US" sz="2800" dirty="0"/>
            </a:br>
            <a:endParaRPr lang="en-US" sz="2800" dirty="0"/>
          </a:p>
          <a:p>
            <a:endParaRPr lang="en-US" sz="2800" dirty="0"/>
          </a:p>
          <a:p>
            <a:endParaRPr lang="en-US" sz="2800" dirty="0"/>
          </a:p>
        </p:txBody>
      </p:sp>
    </p:spTree>
    <p:extLst>
      <p:ext uri="{BB962C8B-B14F-4D97-AF65-F5344CB8AC3E}">
        <p14:creationId xmlns:p14="http://schemas.microsoft.com/office/powerpoint/2010/main" val="343515632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p:txBody>
          <a:bodyPr/>
          <a:lstStyle/>
          <a:p>
            <a:endParaRPr lang="en-US"/>
          </a:p>
        </p:txBody>
      </p:sp>
      <p:sp>
        <p:nvSpPr>
          <p:cNvPr id="4" name="Title 3"/>
          <p:cNvSpPr>
            <a:spLocks noGrp="1"/>
          </p:cNvSpPr>
          <p:nvPr>
            <p:ph type="ctrTitle"/>
          </p:nvPr>
        </p:nvSpPr>
        <p:spPr>
          <a:prstGeom prst="rect">
            <a:avLst/>
          </a:prstGeom>
        </p:spPr>
        <p:txBody>
          <a:bodyPr/>
          <a:lstStyle/>
          <a:p>
            <a:pPr marL="39290">
              <a:lnSpc>
                <a:spcPct val="130000"/>
              </a:lnSpc>
              <a:spcBef>
                <a:spcPts val="0"/>
              </a:spcBef>
            </a:pPr>
            <a:r>
              <a:rPr lang="en-US" sz="2800" b="1" dirty="0" smtClean="0">
                <a:solidFill>
                  <a:srgbClr val="102A4C"/>
                </a:solidFill>
              </a:rPr>
              <a:t/>
            </a:r>
            <a:br>
              <a:rPr lang="en-US" sz="2800" b="1" dirty="0" smtClean="0">
                <a:solidFill>
                  <a:srgbClr val="102A4C"/>
                </a:solidFill>
              </a:rPr>
            </a:br>
            <a:r>
              <a:rPr lang="en-US" sz="2400" i="1" dirty="0">
                <a:solidFill>
                  <a:schemeClr val="tx2"/>
                </a:solidFill>
                <a:latin typeface="+mn-lt"/>
                <a:cs typeface="Geneva" charset="0"/>
              </a:rPr>
              <a:t>Asset</a:t>
            </a:r>
            <a:r>
              <a:rPr lang="en-US" sz="2400" i="1" dirty="0" smtClean="0">
                <a:solidFill>
                  <a:schemeClr val="tx2"/>
                </a:solidFill>
                <a:latin typeface="+mn-lt"/>
                <a:cs typeface="Geneva" charset="0"/>
              </a:rPr>
              <a:t> </a:t>
            </a:r>
            <a:r>
              <a:rPr lang="en-US" sz="2400" i="1" dirty="0">
                <a:solidFill>
                  <a:schemeClr val="tx2"/>
                </a:solidFill>
                <a:latin typeface="+mn-lt"/>
                <a:cs typeface="Geneva" charset="0"/>
              </a:rPr>
              <a:t>Management Implementation Example</a:t>
            </a:r>
          </a:p>
        </p:txBody>
      </p:sp>
    </p:spTree>
    <p:extLst>
      <p:ext uri="{BB962C8B-B14F-4D97-AF65-F5344CB8AC3E}">
        <p14:creationId xmlns:p14="http://schemas.microsoft.com/office/powerpoint/2010/main" val="362909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 Placeholder 19"/>
          <p:cNvSpPr>
            <a:spLocks noGrp="1"/>
          </p:cNvSpPr>
          <p:nvPr>
            <p:ph type="body" sz="quarter" idx="12"/>
          </p:nvPr>
        </p:nvSpPr>
        <p:spPr>
          <a:xfrm>
            <a:off x="382044" y="1346662"/>
            <a:ext cx="5054480" cy="3006264"/>
          </a:xfrm>
        </p:spPr>
        <p:txBody>
          <a:bodyPr/>
          <a:lstStyle/>
          <a:p>
            <a:pPr>
              <a:lnSpc>
                <a:spcPct val="100000"/>
              </a:lnSpc>
            </a:pPr>
            <a:r>
              <a:rPr lang="en-US" sz="1600" dirty="0"/>
              <a:t>UML is a way to visualize user interactions, processes, and system structure for software engineering using a collection of </a:t>
            </a:r>
            <a:r>
              <a:rPr lang="en-US" sz="1600" dirty="0" smtClean="0"/>
              <a:t>diagrams</a:t>
            </a:r>
            <a:endParaRPr lang="en-US" sz="1600" dirty="0"/>
          </a:p>
        </p:txBody>
      </p:sp>
      <p:sp>
        <p:nvSpPr>
          <p:cNvPr id="17" name="Title 16"/>
          <p:cNvSpPr>
            <a:spLocks noGrp="1"/>
          </p:cNvSpPr>
          <p:nvPr>
            <p:ph type="title"/>
          </p:nvPr>
        </p:nvSpPr>
        <p:spPr/>
        <p:txBody>
          <a:bodyPr/>
          <a:lstStyle/>
          <a:p>
            <a:r>
              <a:rPr lang="en-US" dirty="0"/>
              <a:t>Unified Modeling Language </a:t>
            </a:r>
            <a:br>
              <a:rPr lang="en-US" dirty="0"/>
            </a:br>
            <a:r>
              <a:rPr lang="en-US" dirty="0"/>
              <a:t>(UML) Diagrams</a:t>
            </a:r>
          </a:p>
        </p:txBody>
      </p:sp>
      <p:sp>
        <p:nvSpPr>
          <p:cNvPr id="31" name="Rectangle 30"/>
          <p:cNvSpPr/>
          <p:nvPr/>
        </p:nvSpPr>
        <p:spPr>
          <a:xfrm>
            <a:off x="5949951" y="655784"/>
            <a:ext cx="2786063" cy="3697142"/>
          </a:xfrm>
          <a:prstGeom prst="rect">
            <a:avLst/>
          </a:prstGeom>
          <a:gradFill flip="none" rotWithShape="1">
            <a:gsLst>
              <a:gs pos="12000">
                <a:schemeClr val="tx1"/>
              </a:gs>
              <a:gs pos="0">
                <a:schemeClr val="accent1">
                  <a:lumMod val="45000"/>
                  <a:lumOff val="55000"/>
                </a:schemeClr>
              </a:gs>
              <a:gs pos="81000">
                <a:schemeClr val="tx1"/>
              </a:gs>
              <a:gs pos="100000">
                <a:srgbClr val="56AEE1"/>
              </a:gs>
            </a:gsLst>
            <a:lin ang="2700000" scaled="1"/>
            <a:tileRect/>
          </a:gradFill>
          <a:ln>
            <a:solidFill>
              <a:srgbClr val="102A4C"/>
            </a:solid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300"/>
              </a:spcBef>
            </a:pPr>
            <a:r>
              <a:rPr lang="en-US" sz="1000" b="1" i="1" dirty="0">
                <a:solidFill>
                  <a:schemeClr val="bg1"/>
                </a:solidFill>
              </a:rPr>
              <a:t>Types of Diagrams*:</a:t>
            </a:r>
          </a:p>
          <a:p>
            <a:pPr marL="385763" indent="-214313">
              <a:spcBef>
                <a:spcPts val="150"/>
              </a:spcBef>
              <a:buFont typeface="Arial" panose="020B0604020202020204" pitchFamily="34" charset="0"/>
              <a:buChar char="•"/>
            </a:pPr>
            <a:r>
              <a:rPr lang="en-US" sz="1200" b="1" i="1" dirty="0">
                <a:solidFill>
                  <a:srgbClr val="FFC000"/>
                </a:solidFill>
              </a:rPr>
              <a:t>Class (Block Definition)</a:t>
            </a:r>
          </a:p>
          <a:p>
            <a:pPr marL="385763" indent="-214313">
              <a:spcBef>
                <a:spcPts val="150"/>
              </a:spcBef>
              <a:buFont typeface="Arial" panose="020B0604020202020204" pitchFamily="34" charset="0"/>
              <a:buChar char="•"/>
            </a:pPr>
            <a:r>
              <a:rPr lang="en-US" sz="1200" b="1" i="1" dirty="0">
                <a:solidFill>
                  <a:srgbClr val="FFC000"/>
                </a:solidFill>
              </a:rPr>
              <a:t>Component and Data Flow</a:t>
            </a:r>
          </a:p>
          <a:p>
            <a:pPr marL="385763" indent="-214313">
              <a:spcBef>
                <a:spcPts val="150"/>
              </a:spcBef>
              <a:buFont typeface="Arial" panose="020B0604020202020204" pitchFamily="34" charset="0"/>
              <a:buChar char="•"/>
            </a:pPr>
            <a:r>
              <a:rPr lang="en-US" sz="1200" dirty="0">
                <a:solidFill>
                  <a:schemeClr val="bg1"/>
                </a:solidFill>
              </a:rPr>
              <a:t>Deployment</a:t>
            </a:r>
          </a:p>
          <a:p>
            <a:pPr marL="385763" indent="-214313">
              <a:spcBef>
                <a:spcPts val="150"/>
              </a:spcBef>
              <a:buFont typeface="Arial" panose="020B0604020202020204" pitchFamily="34" charset="0"/>
              <a:buChar char="•"/>
            </a:pPr>
            <a:r>
              <a:rPr lang="en-US" sz="1200" dirty="0">
                <a:solidFill>
                  <a:schemeClr val="bg1"/>
                </a:solidFill>
              </a:rPr>
              <a:t>Object</a:t>
            </a:r>
          </a:p>
          <a:p>
            <a:pPr marL="385763" indent="-214313">
              <a:spcBef>
                <a:spcPts val="150"/>
              </a:spcBef>
              <a:buFont typeface="Arial" panose="020B0604020202020204" pitchFamily="34" charset="0"/>
              <a:buChar char="•"/>
            </a:pPr>
            <a:r>
              <a:rPr lang="en-US" sz="1200" dirty="0">
                <a:solidFill>
                  <a:schemeClr val="bg1"/>
                </a:solidFill>
              </a:rPr>
              <a:t>Package</a:t>
            </a:r>
          </a:p>
          <a:p>
            <a:pPr marL="385763" indent="-214313">
              <a:spcBef>
                <a:spcPts val="150"/>
              </a:spcBef>
              <a:buFont typeface="Arial" panose="020B0604020202020204" pitchFamily="34" charset="0"/>
              <a:buChar char="•"/>
            </a:pPr>
            <a:r>
              <a:rPr lang="en-US" sz="1200" dirty="0">
                <a:solidFill>
                  <a:schemeClr val="bg1"/>
                </a:solidFill>
              </a:rPr>
              <a:t>Profile</a:t>
            </a:r>
          </a:p>
          <a:p>
            <a:pPr marL="385763" indent="-214313">
              <a:spcBef>
                <a:spcPts val="150"/>
              </a:spcBef>
              <a:buFont typeface="Arial" panose="020B0604020202020204" pitchFamily="34" charset="0"/>
              <a:buChar char="•"/>
            </a:pPr>
            <a:r>
              <a:rPr lang="en-US" sz="1200" b="1" i="1" dirty="0">
                <a:solidFill>
                  <a:schemeClr val="bg1"/>
                </a:solidFill>
              </a:rPr>
              <a:t>Composite Structure (Internal Block)</a:t>
            </a:r>
          </a:p>
          <a:p>
            <a:pPr marL="385763" indent="-214313">
              <a:spcBef>
                <a:spcPts val="150"/>
              </a:spcBef>
              <a:buFont typeface="Arial" panose="020B0604020202020204" pitchFamily="34" charset="0"/>
              <a:buChar char="•"/>
            </a:pPr>
            <a:r>
              <a:rPr lang="en-US" sz="1200" b="1" i="1" dirty="0">
                <a:solidFill>
                  <a:srgbClr val="FFC000"/>
                </a:solidFill>
              </a:rPr>
              <a:t>Use Case</a:t>
            </a:r>
          </a:p>
          <a:p>
            <a:pPr marL="385763" indent="-214313">
              <a:spcBef>
                <a:spcPts val="150"/>
              </a:spcBef>
              <a:buFont typeface="Arial" panose="020B0604020202020204" pitchFamily="34" charset="0"/>
              <a:buChar char="•"/>
            </a:pPr>
            <a:r>
              <a:rPr lang="en-US" sz="1200" b="1" i="1" dirty="0">
                <a:solidFill>
                  <a:srgbClr val="FFC000"/>
                </a:solidFill>
              </a:rPr>
              <a:t>Activity</a:t>
            </a:r>
          </a:p>
          <a:p>
            <a:pPr marL="385763" indent="-214313">
              <a:spcBef>
                <a:spcPts val="150"/>
              </a:spcBef>
              <a:buFont typeface="Arial" panose="020B0604020202020204" pitchFamily="34" charset="0"/>
              <a:buChar char="•"/>
            </a:pPr>
            <a:r>
              <a:rPr lang="en-US" sz="1200" dirty="0">
                <a:solidFill>
                  <a:schemeClr val="bg1"/>
                </a:solidFill>
              </a:rPr>
              <a:t>State Machine</a:t>
            </a:r>
          </a:p>
          <a:p>
            <a:pPr marL="385763" indent="-214313">
              <a:spcBef>
                <a:spcPts val="150"/>
              </a:spcBef>
              <a:buFont typeface="Arial" panose="020B0604020202020204" pitchFamily="34" charset="0"/>
              <a:buChar char="•"/>
            </a:pPr>
            <a:r>
              <a:rPr lang="en-US" sz="1200" b="1" i="1" dirty="0">
                <a:solidFill>
                  <a:srgbClr val="FFC000"/>
                </a:solidFill>
              </a:rPr>
              <a:t>Sequence</a:t>
            </a:r>
          </a:p>
          <a:p>
            <a:pPr marL="385763" indent="-214313">
              <a:spcBef>
                <a:spcPts val="150"/>
              </a:spcBef>
              <a:buFont typeface="Arial" panose="020B0604020202020204" pitchFamily="34" charset="0"/>
              <a:buChar char="•"/>
            </a:pPr>
            <a:r>
              <a:rPr lang="en-US" sz="1200" dirty="0">
                <a:solidFill>
                  <a:schemeClr val="bg1"/>
                </a:solidFill>
              </a:rPr>
              <a:t>Communication</a:t>
            </a:r>
          </a:p>
          <a:p>
            <a:pPr marL="385763" indent="-214313">
              <a:spcBef>
                <a:spcPts val="150"/>
              </a:spcBef>
              <a:buFont typeface="Arial" panose="020B0604020202020204" pitchFamily="34" charset="0"/>
              <a:buChar char="•"/>
            </a:pPr>
            <a:r>
              <a:rPr lang="en-US" sz="1200" dirty="0">
                <a:solidFill>
                  <a:schemeClr val="bg1"/>
                </a:solidFill>
              </a:rPr>
              <a:t>Interaction Overview</a:t>
            </a:r>
          </a:p>
          <a:p>
            <a:pPr marL="385763" indent="-214313">
              <a:spcBef>
                <a:spcPts val="150"/>
              </a:spcBef>
              <a:buFont typeface="Arial" panose="020B0604020202020204" pitchFamily="34" charset="0"/>
              <a:buChar char="•"/>
            </a:pPr>
            <a:r>
              <a:rPr lang="en-US" sz="1200" dirty="0">
                <a:solidFill>
                  <a:schemeClr val="bg1"/>
                </a:solidFill>
              </a:rPr>
              <a:t>Timing</a:t>
            </a:r>
          </a:p>
          <a:p>
            <a:pPr marL="385763" indent="-214313">
              <a:spcBef>
                <a:spcPts val="150"/>
              </a:spcBef>
              <a:buFont typeface="Arial" panose="020B0604020202020204" pitchFamily="34" charset="0"/>
              <a:buChar char="•"/>
            </a:pPr>
            <a:r>
              <a:rPr lang="en-US" sz="1200" dirty="0">
                <a:solidFill>
                  <a:schemeClr val="bg1"/>
                </a:solidFill>
              </a:rPr>
              <a:t>(Parametric)</a:t>
            </a:r>
          </a:p>
        </p:txBody>
      </p:sp>
    </p:spTree>
    <p:extLst>
      <p:ext uri="{BB962C8B-B14F-4D97-AF65-F5344CB8AC3E}">
        <p14:creationId xmlns:p14="http://schemas.microsoft.com/office/powerpoint/2010/main" val="340350279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82044" y="977512"/>
            <a:ext cx="3830728" cy="3288131"/>
          </a:xfrm>
        </p:spPr>
        <p:txBody>
          <a:bodyPr/>
          <a:lstStyle/>
          <a:p>
            <a:pPr marL="0" indent="0">
              <a:lnSpc>
                <a:spcPct val="100000"/>
              </a:lnSpc>
              <a:buNone/>
            </a:pPr>
            <a:endParaRPr lang="en-US" sz="1400" dirty="0"/>
          </a:p>
          <a:p>
            <a:pPr marL="0" indent="0">
              <a:lnSpc>
                <a:spcPct val="100000"/>
              </a:lnSpc>
              <a:buNone/>
            </a:pPr>
            <a:r>
              <a:rPr lang="en-US" sz="1400" b="1" dirty="0"/>
              <a:t>The Use Case diagram for asset </a:t>
            </a:r>
            <a:r>
              <a:rPr lang="en-US" sz="1400" b="1" dirty="0" smtClean="0"/>
              <a:t>management depicts</a:t>
            </a:r>
            <a:endParaRPr lang="en-US" sz="1400" b="1" dirty="0"/>
          </a:p>
          <a:p>
            <a:pPr marL="348854" indent="-173831">
              <a:lnSpc>
                <a:spcPct val="100000"/>
              </a:lnSpc>
              <a:spcBef>
                <a:spcPts val="450"/>
              </a:spcBef>
            </a:pPr>
            <a:r>
              <a:rPr lang="en-US" sz="1400" dirty="0"/>
              <a:t>5 actors – public entity, state employee, DOT operations personnel, DOT maintenance personnel, and service administrator</a:t>
            </a:r>
          </a:p>
          <a:p>
            <a:pPr marL="348854" indent="-173831">
              <a:lnSpc>
                <a:spcPct val="100000"/>
              </a:lnSpc>
            </a:pPr>
            <a:r>
              <a:rPr lang="en-US" sz="1400" dirty="0"/>
              <a:t>23 actions are enumerated ranging from “add new asset” to “set up alert.”</a:t>
            </a:r>
          </a:p>
        </p:txBody>
      </p:sp>
      <p:sp>
        <p:nvSpPr>
          <p:cNvPr id="3" name="Title 2"/>
          <p:cNvSpPr>
            <a:spLocks noGrp="1"/>
          </p:cNvSpPr>
          <p:nvPr>
            <p:ph type="title"/>
          </p:nvPr>
        </p:nvSpPr>
        <p:spPr/>
        <p:txBody>
          <a:bodyPr/>
          <a:lstStyle/>
          <a:p>
            <a:r>
              <a:rPr lang="en-US" dirty="0"/>
              <a:t>Use Case Diagram for Asset Management Service</a:t>
            </a:r>
          </a:p>
        </p:txBody>
      </p:sp>
      <p:pic>
        <p:nvPicPr>
          <p:cNvPr id="6" name="Picture 5" descr="\\docs\home\codonnell\TRB\NCHRP\NCHRP 20-103\NCHRP_20_103_use_case_diagrams\Asset Management and Engineering Services use case diagram - Standard.png"/>
          <p:cNvPicPr/>
          <p:nvPr/>
        </p:nvPicPr>
        <p:blipFill rotWithShape="1">
          <a:blip r:embed="rId2" cstate="screen">
            <a:extLst>
              <a:ext uri="{28A0092B-C50C-407E-A947-70E740481C1C}">
                <a14:useLocalDpi xmlns:a14="http://schemas.microsoft.com/office/drawing/2010/main"/>
              </a:ext>
            </a:extLst>
          </a:blip>
          <a:srcRect l="3314" t="1838" b="2281"/>
          <a:stretch/>
        </p:blipFill>
        <p:spPr bwMode="auto">
          <a:xfrm>
            <a:off x="4444755" y="1064795"/>
            <a:ext cx="4291258" cy="3288131"/>
          </a:xfrm>
          <a:prstGeom prst="rect">
            <a:avLst/>
          </a:prstGeom>
          <a:noFill/>
          <a:ln w="9525" cap="flat" cmpd="sng" algn="ctr">
            <a:solidFill>
              <a:srgbClr val="44546A"/>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3205088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50" b="1" dirty="0">
                <a:solidFill>
                  <a:srgbClr val="102A4C"/>
                </a:solidFill>
              </a:rPr>
              <a:t>Block Definition Diagram (BDD) for Asset Mgmt. Service</a:t>
            </a:r>
          </a:p>
        </p:txBody>
      </p:sp>
      <p:pic>
        <p:nvPicPr>
          <p:cNvPr id="2050" name="Picture 20" descr="\\docs\home\codonnell\TRB\NCHRP\NCHRP 20-103\NCHRP_20_103_block_definition_diagrams\Asset Management and Engineering Services Block Definition Diagram - Data Flow.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604" t="10383" r="4842" b="1681"/>
          <a:stretch/>
        </p:blipFill>
        <p:spPr bwMode="auto">
          <a:xfrm>
            <a:off x="3157906" y="977512"/>
            <a:ext cx="5685470" cy="3453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1"/>
          <p:cNvSpPr txBox="1">
            <a:spLocks/>
          </p:cNvSpPr>
          <p:nvPr/>
        </p:nvSpPr>
        <p:spPr>
          <a:xfrm>
            <a:off x="382044" y="977512"/>
            <a:ext cx="2889794" cy="3519212"/>
          </a:xfrm>
          <a:prstGeom prst="rect">
            <a:avLst/>
          </a:prstGeom>
        </p:spPr>
        <p:txBody>
          <a:bodyPr vert="horz" lIns="68580" tIns="34290" rIns="68580" bIns="34290" rtlCol="0" anchor="t" anchorCtr="0"/>
          <a:lstStyle>
            <a:defPPr>
              <a:defRPr lang="en-US"/>
            </a:defPPr>
            <a:lvl1pPr marL="0" algn="r" defTabSz="914400" rtl="0" eaLnBrk="1" latinLnBrk="0" hangingPunct="1">
              <a:defRPr sz="1000" kern="1200">
                <a:solidFill>
                  <a:srgbClr val="59595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171450" indent="-171450" algn="l">
              <a:spcAft>
                <a:spcPts val="450"/>
              </a:spcAft>
              <a:buFont typeface="Arial" panose="020B0604020202020204" pitchFamily="34" charset="0"/>
              <a:buChar char="•"/>
            </a:pPr>
            <a:r>
              <a:rPr lang="en-US" sz="1500" dirty="0">
                <a:solidFill>
                  <a:schemeClr val="tx2"/>
                </a:solidFill>
              </a:rPr>
              <a:t>The BDD communicates structural information about the system</a:t>
            </a:r>
          </a:p>
          <a:p>
            <a:pPr marL="171450" indent="-171450" algn="l">
              <a:spcAft>
                <a:spcPts val="450"/>
              </a:spcAft>
              <a:buFont typeface="Arial" panose="020B0604020202020204" pitchFamily="34" charset="0"/>
              <a:buChar char="•"/>
            </a:pPr>
            <a:r>
              <a:rPr lang="en-US" sz="1500" dirty="0">
                <a:solidFill>
                  <a:schemeClr val="tx2"/>
                </a:solidFill>
              </a:rPr>
              <a:t>Blocks can represent anything, components, services, etc.</a:t>
            </a:r>
          </a:p>
          <a:p>
            <a:pPr marL="171450" indent="-171450" algn="l">
              <a:spcAft>
                <a:spcPts val="450"/>
              </a:spcAft>
              <a:buFont typeface="Arial" panose="020B0604020202020204" pitchFamily="34" charset="0"/>
              <a:buChar char="•"/>
            </a:pPr>
            <a:r>
              <a:rPr lang="en-US" sz="1500" dirty="0">
                <a:solidFill>
                  <a:schemeClr val="tx2"/>
                </a:solidFill>
              </a:rPr>
              <a:t>The blocks for asset management include </a:t>
            </a:r>
            <a:r>
              <a:rPr lang="en-US" sz="1500" dirty="0" smtClean="0">
                <a:solidFill>
                  <a:schemeClr val="tx2"/>
                </a:solidFill>
              </a:rPr>
              <a:t>interface </a:t>
            </a:r>
            <a:r>
              <a:rPr lang="en-US" sz="1500" dirty="0">
                <a:solidFill>
                  <a:schemeClr val="tx2"/>
                </a:solidFill>
              </a:rPr>
              <a:t>components, business services, and data services</a:t>
            </a:r>
          </a:p>
          <a:p>
            <a:pPr marL="171450" indent="-171450" algn="l">
              <a:spcAft>
                <a:spcPts val="450"/>
              </a:spcAft>
              <a:buFont typeface="Arial" panose="020B0604020202020204" pitchFamily="34" charset="0"/>
              <a:buChar char="•"/>
            </a:pPr>
            <a:r>
              <a:rPr lang="en-US" sz="1500" dirty="0">
                <a:solidFill>
                  <a:schemeClr val="tx2"/>
                </a:solidFill>
              </a:rPr>
              <a:t>Note the stacked blocks </a:t>
            </a:r>
            <a:r>
              <a:rPr lang="en-US" sz="1500" dirty="0" smtClean="0">
                <a:solidFill>
                  <a:schemeClr val="tx2"/>
                </a:solidFill>
              </a:rPr>
              <a:t>indicate the </a:t>
            </a:r>
            <a:r>
              <a:rPr lang="en-US" sz="1500" dirty="0">
                <a:solidFill>
                  <a:schemeClr val="tx2"/>
                </a:solidFill>
              </a:rPr>
              <a:t>ability to scale and duplicate</a:t>
            </a:r>
          </a:p>
          <a:p>
            <a:pPr algn="l"/>
            <a:endParaRPr lang="en-US" sz="1500" dirty="0">
              <a:solidFill>
                <a:schemeClr val="tx2"/>
              </a:solidFill>
            </a:endParaRPr>
          </a:p>
        </p:txBody>
      </p:sp>
    </p:spTree>
    <p:extLst>
      <p:ext uri="{BB962C8B-B14F-4D97-AF65-F5344CB8AC3E}">
        <p14:creationId xmlns:p14="http://schemas.microsoft.com/office/powerpoint/2010/main" val="78721797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4610100" cy="857250"/>
          </a:xfrm>
        </p:spPr>
        <p:txBody>
          <a:bodyPr/>
          <a:lstStyle/>
          <a:p>
            <a:r>
              <a:rPr lang="en-US" sz="2400" b="1" dirty="0">
                <a:solidFill>
                  <a:srgbClr val="102A4C"/>
                </a:solidFill>
              </a:rPr>
              <a:t>Component &amp; Data Flow (CDF) </a:t>
            </a:r>
            <a:br>
              <a:rPr lang="en-US" sz="2400" b="1" dirty="0">
                <a:solidFill>
                  <a:srgbClr val="102A4C"/>
                </a:solidFill>
              </a:rPr>
            </a:br>
            <a:r>
              <a:rPr lang="en-US" sz="2400" b="1" dirty="0">
                <a:solidFill>
                  <a:srgbClr val="102A4C"/>
                </a:solidFill>
              </a:rPr>
              <a:t>Diagram for Asset Management</a:t>
            </a:r>
          </a:p>
        </p:txBody>
      </p:sp>
      <p:pic>
        <p:nvPicPr>
          <p:cNvPr id="3074" name="Picture 29" descr="\\docs\home\codonnell\TRB\NCHRP\NCHRP 20-103\NCHRP_20_103_data_flow_diagrams\Asset Management Services Data Flow Diagram - New Page.pn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935"/>
          <a:stretch/>
        </p:blipFill>
        <p:spPr bwMode="auto">
          <a:xfrm>
            <a:off x="5223364" y="129345"/>
            <a:ext cx="3620012" cy="431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1"/>
          <p:cNvSpPr txBox="1">
            <a:spLocks/>
          </p:cNvSpPr>
          <p:nvPr/>
        </p:nvSpPr>
        <p:spPr>
          <a:xfrm>
            <a:off x="382044" y="1308100"/>
            <a:ext cx="4685256" cy="3098801"/>
          </a:xfrm>
          <a:prstGeom prst="rect">
            <a:avLst/>
          </a:prstGeom>
        </p:spPr>
        <p:txBody>
          <a:bodyPr vert="horz" lIns="68580" tIns="34290" rIns="68580" bIns="34290" rtlCol="0" anchor="ctr"/>
          <a:lstStyle>
            <a:defPPr>
              <a:defRPr lang="en-US"/>
            </a:defPPr>
            <a:lvl1pPr marL="0" algn="r" defTabSz="914400" rtl="0" eaLnBrk="1" latinLnBrk="0" hangingPunct="1">
              <a:defRPr sz="1000" kern="1200">
                <a:solidFill>
                  <a:srgbClr val="59595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7175" indent="-257175" algn="l">
              <a:spcAft>
                <a:spcPts val="675"/>
              </a:spcAft>
              <a:buFont typeface="Arial" panose="020B0604020202020204" pitchFamily="34" charset="0"/>
              <a:buChar char="•"/>
            </a:pPr>
            <a:r>
              <a:rPr lang="en-US" sz="1500" dirty="0">
                <a:solidFill>
                  <a:schemeClr val="tx2"/>
                </a:solidFill>
              </a:rPr>
              <a:t>CDF diagrams define the data going through a </a:t>
            </a:r>
            <a:r>
              <a:rPr lang="en-US" sz="1500" dirty="0" smtClean="0">
                <a:solidFill>
                  <a:schemeClr val="tx2"/>
                </a:solidFill>
              </a:rPr>
              <a:t>system </a:t>
            </a:r>
            <a:r>
              <a:rPr lang="en-US" sz="1500" dirty="0">
                <a:solidFill>
                  <a:schemeClr val="tx2"/>
                </a:solidFill>
              </a:rPr>
              <a:t>and any processing required</a:t>
            </a:r>
          </a:p>
          <a:p>
            <a:pPr marL="257175" indent="-257175" algn="l">
              <a:spcAft>
                <a:spcPts val="675"/>
              </a:spcAft>
              <a:buFont typeface="Arial" panose="020B0604020202020204" pitchFamily="34" charset="0"/>
              <a:buChar char="•"/>
            </a:pPr>
            <a:r>
              <a:rPr lang="en-US" sz="1500" dirty="0">
                <a:solidFill>
                  <a:schemeClr val="tx2"/>
                </a:solidFill>
              </a:rPr>
              <a:t>Microservices architecture greatly increases the amount </a:t>
            </a:r>
            <a:r>
              <a:rPr lang="en-US" sz="1500" dirty="0" smtClean="0">
                <a:solidFill>
                  <a:schemeClr val="tx2"/>
                </a:solidFill>
              </a:rPr>
              <a:t>of data </a:t>
            </a:r>
            <a:r>
              <a:rPr lang="en-US" sz="1500" dirty="0">
                <a:solidFill>
                  <a:schemeClr val="tx2"/>
                </a:solidFill>
              </a:rPr>
              <a:t>flowing within an application and the complexity of the data exchanged between components, which makes data flow diagramming challenging</a:t>
            </a:r>
          </a:p>
          <a:p>
            <a:pPr marL="257175" indent="-257175" algn="l">
              <a:spcAft>
                <a:spcPts val="675"/>
              </a:spcAft>
              <a:buFont typeface="Arial" panose="020B0604020202020204" pitchFamily="34" charset="0"/>
              <a:buChar char="•"/>
            </a:pPr>
            <a:r>
              <a:rPr lang="en-US" sz="1500" dirty="0">
                <a:solidFill>
                  <a:schemeClr val="tx2"/>
                </a:solidFill>
              </a:rPr>
              <a:t>Showing every possible component or data exchange would render the diagram unreadable, therefore only the main data exchanges between the service components involved in the high-level use cases are presented. </a:t>
            </a:r>
          </a:p>
        </p:txBody>
      </p:sp>
    </p:spTree>
    <p:extLst>
      <p:ext uri="{BB962C8B-B14F-4D97-AF65-F5344CB8AC3E}">
        <p14:creationId xmlns:p14="http://schemas.microsoft.com/office/powerpoint/2010/main" val="9388560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50" b="1" dirty="0">
                <a:solidFill>
                  <a:srgbClr val="102A4C"/>
                </a:solidFill>
              </a:rPr>
              <a:t>Asset Management Services Activity Diagram</a:t>
            </a:r>
          </a:p>
        </p:txBody>
      </p:sp>
      <p:pic>
        <p:nvPicPr>
          <p:cNvPr id="4098" name="Picture 14" descr="\\docs\home\codonnell\TRB\NCHRP\NCHRP 20-103\NCHRP_20_103_activity_diagrams\Asset Management Services Activity Diagram - New Page (Copy).pn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t="6050" r="4619"/>
          <a:stretch/>
        </p:blipFill>
        <p:spPr bwMode="auto">
          <a:xfrm>
            <a:off x="4172110" y="787469"/>
            <a:ext cx="4697567" cy="357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1"/>
          <p:cNvSpPr txBox="1">
            <a:spLocks/>
          </p:cNvSpPr>
          <p:nvPr/>
        </p:nvSpPr>
        <p:spPr>
          <a:xfrm>
            <a:off x="382044" y="1030338"/>
            <a:ext cx="3645671" cy="3481615"/>
          </a:xfrm>
          <a:prstGeom prst="rect">
            <a:avLst/>
          </a:prstGeom>
        </p:spPr>
        <p:txBody>
          <a:bodyPr vert="horz" lIns="68580" tIns="34290" rIns="68580" bIns="34290" rtlCol="0" anchor="ctr"/>
          <a:lstStyle>
            <a:defPPr>
              <a:defRPr lang="en-US"/>
            </a:defPPr>
            <a:lvl1pPr marL="0" algn="r" defTabSz="914400" rtl="0" eaLnBrk="1" latinLnBrk="0" hangingPunct="1">
              <a:defRPr sz="1000" kern="1200">
                <a:solidFill>
                  <a:srgbClr val="59595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7175" indent="-257175" algn="l">
              <a:spcAft>
                <a:spcPts val="675"/>
              </a:spcAft>
              <a:buFont typeface="Arial" panose="020B0604020202020204" pitchFamily="34" charset="0"/>
              <a:buChar char="•"/>
            </a:pPr>
            <a:r>
              <a:rPr lang="en-US" sz="1400" dirty="0">
                <a:solidFill>
                  <a:schemeClr val="tx2"/>
                </a:solidFill>
              </a:rPr>
              <a:t>Activity diagrams are designed to represent workflows of stepwise activities and actions that support choice, iteration, and concurrency. </a:t>
            </a:r>
          </a:p>
          <a:p>
            <a:pPr marL="257175" indent="-257175" algn="l">
              <a:spcAft>
                <a:spcPts val="675"/>
              </a:spcAft>
              <a:buFont typeface="Arial" panose="020B0604020202020204" pitchFamily="34" charset="0"/>
              <a:buChar char="•"/>
            </a:pPr>
            <a:r>
              <a:rPr lang="en-US" sz="1400" dirty="0">
                <a:solidFill>
                  <a:schemeClr val="tx2"/>
                </a:solidFill>
              </a:rPr>
              <a:t>They are intended to model both computational and organizational processes and show the overall flow of control.</a:t>
            </a:r>
          </a:p>
          <a:p>
            <a:pPr marL="257175" indent="-257175" algn="l">
              <a:spcAft>
                <a:spcPts val="675"/>
              </a:spcAft>
              <a:buFont typeface="Arial" panose="020B0604020202020204" pitchFamily="34" charset="0"/>
              <a:buChar char="•"/>
            </a:pPr>
            <a:r>
              <a:rPr lang="en-US" sz="1400" dirty="0">
                <a:solidFill>
                  <a:schemeClr val="tx2"/>
                </a:solidFill>
              </a:rPr>
              <a:t>This diagram representation focuses on the high-level workflow that would need to be followed to perform the tasks occurring in a session.</a:t>
            </a:r>
          </a:p>
          <a:p>
            <a:pPr marL="257175" indent="-257175" algn="l">
              <a:spcAft>
                <a:spcPts val="675"/>
              </a:spcAft>
              <a:buFont typeface="Arial" panose="020B0604020202020204" pitchFamily="34" charset="0"/>
              <a:buChar char="•"/>
            </a:pPr>
            <a:r>
              <a:rPr lang="en-US" sz="1400" dirty="0">
                <a:solidFill>
                  <a:schemeClr val="tx2"/>
                </a:solidFill>
              </a:rPr>
              <a:t>The activity diagram design is not intended to be exhaustive.</a:t>
            </a:r>
          </a:p>
        </p:txBody>
      </p:sp>
    </p:spTree>
    <p:extLst>
      <p:ext uri="{BB962C8B-B14F-4D97-AF65-F5344CB8AC3E}">
        <p14:creationId xmlns:p14="http://schemas.microsoft.com/office/powerpoint/2010/main" val="11222017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50" b="1" dirty="0">
                <a:solidFill>
                  <a:srgbClr val="102A4C"/>
                </a:solidFill>
              </a:rPr>
              <a:t>Asset Management Services Sequence Diagram</a:t>
            </a:r>
          </a:p>
        </p:txBody>
      </p:sp>
      <p:pic>
        <p:nvPicPr>
          <p:cNvPr id="5122" name="Picture 27" descr="\\docs\home\codonnell\TRB\NCHRP\NCHRP 20-103\NCHRP_20_103_sequence_diagrams\Asset Management and Engineering Services Sequence Diagram - New Page.png"/>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7593"/>
          <a:stretch/>
        </p:blipFill>
        <p:spPr bwMode="auto">
          <a:xfrm>
            <a:off x="3489945" y="651773"/>
            <a:ext cx="5353431" cy="3821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Placeholder 1"/>
          <p:cNvSpPr txBox="1">
            <a:spLocks/>
          </p:cNvSpPr>
          <p:nvPr/>
        </p:nvSpPr>
        <p:spPr>
          <a:xfrm>
            <a:off x="382044" y="930622"/>
            <a:ext cx="2832644" cy="3481615"/>
          </a:xfrm>
          <a:prstGeom prst="rect">
            <a:avLst/>
          </a:prstGeom>
        </p:spPr>
        <p:txBody>
          <a:bodyPr vert="horz" lIns="68580" tIns="34290" rIns="68580" bIns="34290" rtlCol="0" anchor="t" anchorCtr="0"/>
          <a:lstStyle>
            <a:defPPr>
              <a:defRPr lang="en-US"/>
            </a:defPPr>
            <a:lvl1pPr marL="0" algn="r" defTabSz="914400" rtl="0" eaLnBrk="1" latinLnBrk="0" hangingPunct="1">
              <a:defRPr sz="1000" kern="1200">
                <a:solidFill>
                  <a:srgbClr val="595959"/>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57175" indent="-257175" algn="l">
              <a:spcAft>
                <a:spcPts val="675"/>
              </a:spcAft>
              <a:buFont typeface="Arial" panose="020B0604020202020204" pitchFamily="34" charset="0"/>
              <a:buChar char="•"/>
            </a:pPr>
            <a:r>
              <a:rPr lang="en-US" sz="1500" dirty="0">
                <a:solidFill>
                  <a:schemeClr val="tx2"/>
                </a:solidFill>
              </a:rPr>
              <a:t>Sequence diagrams show how objects operate with one </a:t>
            </a:r>
            <a:r>
              <a:rPr lang="en-US" sz="1500" dirty="0" smtClean="0">
                <a:solidFill>
                  <a:schemeClr val="tx2"/>
                </a:solidFill>
              </a:rPr>
              <a:t>another </a:t>
            </a:r>
            <a:r>
              <a:rPr lang="en-US" sz="1500" dirty="0">
                <a:solidFill>
                  <a:schemeClr val="tx2"/>
                </a:solidFill>
              </a:rPr>
              <a:t>and in what </a:t>
            </a:r>
            <a:r>
              <a:rPr lang="en-US" sz="1500" dirty="0" smtClean="0">
                <a:solidFill>
                  <a:schemeClr val="tx2"/>
                </a:solidFill>
              </a:rPr>
              <a:t>order </a:t>
            </a:r>
            <a:r>
              <a:rPr lang="en-US" sz="1500" dirty="0">
                <a:solidFill>
                  <a:schemeClr val="tx2"/>
                </a:solidFill>
              </a:rPr>
              <a:t>during a specific scenario.</a:t>
            </a:r>
          </a:p>
          <a:p>
            <a:pPr marL="257175" indent="-257175" algn="l">
              <a:spcAft>
                <a:spcPts val="675"/>
              </a:spcAft>
              <a:buFont typeface="Arial" panose="020B0604020202020204" pitchFamily="34" charset="0"/>
              <a:buChar char="•"/>
            </a:pPr>
            <a:r>
              <a:rPr lang="en-US" sz="1500" dirty="0">
                <a:solidFill>
                  <a:schemeClr val="tx2"/>
                </a:solidFill>
              </a:rPr>
              <a:t>An important characteristic of a sequence diagram is that time passes from top to bottom</a:t>
            </a:r>
          </a:p>
          <a:p>
            <a:pPr marL="257175" indent="-257175" algn="l">
              <a:spcAft>
                <a:spcPts val="675"/>
              </a:spcAft>
              <a:buFont typeface="Arial" panose="020B0604020202020204" pitchFamily="34" charset="0"/>
              <a:buChar char="•"/>
            </a:pPr>
            <a:r>
              <a:rPr lang="en-US" sz="1500" dirty="0">
                <a:solidFill>
                  <a:schemeClr val="tx2"/>
                </a:solidFill>
              </a:rPr>
              <a:t>The illustrated scenario is specifically for “DOT maintenance employee archives older asset data”</a:t>
            </a:r>
          </a:p>
          <a:p>
            <a:pPr marL="257175" indent="-257175" algn="l">
              <a:spcAft>
                <a:spcPts val="675"/>
              </a:spcAft>
              <a:buFont typeface="Arial" panose="020B0604020202020204" pitchFamily="34" charset="0"/>
              <a:buChar char="•"/>
            </a:pPr>
            <a:endParaRPr lang="en-US" sz="1500" dirty="0">
              <a:solidFill>
                <a:schemeClr val="tx2"/>
              </a:solidFill>
            </a:endParaRPr>
          </a:p>
        </p:txBody>
      </p:sp>
    </p:spTree>
    <p:extLst>
      <p:ext uri="{BB962C8B-B14F-4D97-AF65-F5344CB8AC3E}">
        <p14:creationId xmlns:p14="http://schemas.microsoft.com/office/powerpoint/2010/main" val="126785378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64075" y="273150"/>
            <a:ext cx="8229600" cy="857250"/>
          </a:xfrm>
        </p:spPr>
        <p:txBody>
          <a:bodyPr/>
          <a:lstStyle/>
          <a:p>
            <a:pPr algn="l"/>
            <a:r>
              <a:rPr lang="en-US" b="1" dirty="0" smtClean="0"/>
              <a:t>Outline</a:t>
            </a:r>
            <a:endParaRPr lang="en-US" b="1" dirty="0"/>
          </a:p>
        </p:txBody>
      </p:sp>
      <p:sp>
        <p:nvSpPr>
          <p:cNvPr id="5" name="Content Placeholder 4"/>
          <p:cNvSpPr>
            <a:spLocks noGrp="1"/>
          </p:cNvSpPr>
          <p:nvPr>
            <p:ph sz="quarter" idx="10"/>
          </p:nvPr>
        </p:nvSpPr>
        <p:spPr>
          <a:xfrm>
            <a:off x="325232" y="1556661"/>
            <a:ext cx="8619387" cy="3171818"/>
          </a:xfrm>
        </p:spPr>
        <p:txBody>
          <a:bodyPr/>
          <a:lstStyle/>
          <a:p>
            <a:r>
              <a:rPr lang="en-US" sz="2800" dirty="0"/>
              <a:t>What is a </a:t>
            </a:r>
            <a:r>
              <a:rPr lang="en-US" sz="2800" dirty="0" smtClean="0"/>
              <a:t>Microservice </a:t>
            </a:r>
            <a:r>
              <a:rPr lang="en-US" sz="2800" dirty="0"/>
              <a:t>Architecture</a:t>
            </a:r>
            <a:r>
              <a:rPr lang="en-US" sz="2800" dirty="0" smtClean="0"/>
              <a:t>?</a:t>
            </a:r>
          </a:p>
          <a:p>
            <a:pPr lvl="1"/>
            <a:r>
              <a:rPr lang="en-US" sz="2400" i="1" dirty="0" smtClean="0"/>
              <a:t>Advantages</a:t>
            </a:r>
          </a:p>
          <a:p>
            <a:pPr lvl="1"/>
            <a:r>
              <a:rPr lang="en-US" sz="2400" i="1" dirty="0" smtClean="0"/>
              <a:t>Tradeoffs</a:t>
            </a:r>
          </a:p>
          <a:p>
            <a:r>
              <a:rPr lang="en-US" sz="2800" dirty="0"/>
              <a:t>Technology </a:t>
            </a:r>
            <a:r>
              <a:rPr lang="en-US" sz="2800" dirty="0" smtClean="0"/>
              <a:t>Recommendations</a:t>
            </a:r>
          </a:p>
          <a:p>
            <a:r>
              <a:rPr lang="en-US" sz="2800" dirty="0"/>
              <a:t>Microservice Creation and </a:t>
            </a:r>
            <a:r>
              <a:rPr lang="en-US" sz="2800" dirty="0" smtClean="0"/>
              <a:t>Organization (Example)</a:t>
            </a:r>
          </a:p>
          <a:p>
            <a:r>
              <a:rPr lang="en-US" sz="2800" dirty="0">
                <a:solidFill>
                  <a:srgbClr val="FF0000"/>
                </a:solidFill>
              </a:rPr>
              <a:t>Migration Strategies </a:t>
            </a:r>
            <a:r>
              <a:rPr lang="en-US" sz="2800" dirty="0">
                <a:solidFill>
                  <a:srgbClr val="FF0000"/>
                </a:solidFill>
              </a:rPr>
              <a:t/>
            </a:r>
            <a:br>
              <a:rPr lang="en-US" sz="2800" dirty="0">
                <a:solidFill>
                  <a:srgbClr val="FF0000"/>
                </a:solidFill>
              </a:rPr>
            </a:br>
            <a:r>
              <a:rPr lang="en-US" sz="2800" dirty="0"/>
              <a:t/>
            </a:r>
            <a:br>
              <a:rPr lang="en-US" sz="2800" dirty="0"/>
            </a:br>
            <a:endParaRPr lang="en-US" sz="2800" dirty="0"/>
          </a:p>
          <a:p>
            <a:endParaRPr lang="en-US" sz="2800" dirty="0"/>
          </a:p>
          <a:p>
            <a:endParaRPr lang="en-US" sz="2800" dirty="0"/>
          </a:p>
        </p:txBody>
      </p:sp>
    </p:spTree>
    <p:extLst>
      <p:ext uri="{BB962C8B-B14F-4D97-AF65-F5344CB8AC3E}">
        <p14:creationId xmlns:p14="http://schemas.microsoft.com/office/powerpoint/2010/main" val="42029780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sz="2550" b="1" dirty="0">
                <a:solidFill>
                  <a:srgbClr val="102A4C"/>
                </a:solidFill>
              </a:rPr>
              <a:t>What is a Distributed Software Architecture?</a:t>
            </a:r>
          </a:p>
        </p:txBody>
      </p:sp>
      <p:pic>
        <p:nvPicPr>
          <p:cNvPr id="10" name="Content Placeholder 9"/>
          <p:cNvPicPr>
            <a:picLocks noGrp="1"/>
          </p:cNvPicPr>
          <p:nvPr>
            <p:ph sz="quarter" idx="11"/>
          </p:nvPr>
        </p:nvPicPr>
        <p:blipFill rotWithShape="1">
          <a:blip r:embed="rId3">
            <a:extLst>
              <a:ext uri="{28A0092B-C50C-407E-A947-70E740481C1C}">
                <a14:useLocalDpi xmlns:a14="http://schemas.microsoft.com/office/drawing/2010/main" val="0"/>
              </a:ext>
            </a:extLst>
          </a:blip>
          <a:srcRect l="14262" t="3983" r="13441" b="1405"/>
          <a:stretch/>
        </p:blipFill>
        <p:spPr bwMode="auto">
          <a:xfrm>
            <a:off x="5114267" y="1130300"/>
            <a:ext cx="3271567" cy="3171825"/>
          </a:xfrm>
          <a:prstGeom prst="rect">
            <a:avLst/>
          </a:prstGeom>
          <a:ln>
            <a:noFill/>
          </a:ln>
          <a:extLst>
            <a:ext uri="{53640926-AAD7-44D8-BBD7-CCE9431645EC}">
              <a14:shadowObscured xmlns:a14="http://schemas.microsoft.com/office/drawing/2010/main"/>
            </a:ext>
          </a:extLst>
        </p:spPr>
      </p:pic>
      <p:sp>
        <p:nvSpPr>
          <p:cNvPr id="11" name="Content Placeholder 10"/>
          <p:cNvSpPr>
            <a:spLocks noGrp="1"/>
          </p:cNvSpPr>
          <p:nvPr>
            <p:ph sz="quarter" idx="10"/>
          </p:nvPr>
        </p:nvSpPr>
        <p:spPr>
          <a:prstGeom prst="rect">
            <a:avLst/>
          </a:prstGeom>
          <a:gradFill flip="none" rotWithShape="1">
            <a:gsLst>
              <a:gs pos="12000">
                <a:schemeClr val="tx1"/>
              </a:gs>
              <a:gs pos="0">
                <a:schemeClr val="accent1">
                  <a:lumMod val="45000"/>
                  <a:lumOff val="55000"/>
                </a:schemeClr>
              </a:gs>
              <a:gs pos="81000">
                <a:schemeClr val="tx1"/>
              </a:gs>
              <a:gs pos="100000">
                <a:srgbClr val="56AEE1"/>
              </a:gs>
            </a:gsLst>
            <a:lin ang="2700000" scaled="1"/>
            <a:tileRect/>
          </a:gradFill>
          <a:ln>
            <a:solidFill>
              <a:srgbClr val="102A4C"/>
            </a:solid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ctr">
              <a:lnSpc>
                <a:spcPct val="130000"/>
              </a:lnSpc>
              <a:buNone/>
            </a:pPr>
            <a:r>
              <a:rPr lang="en-US" sz="1800" i="1" dirty="0">
                <a:latin typeface="Arial" panose="020B0604020202020204" pitchFamily="34" charset="0"/>
                <a:cs typeface="Arial" panose="020B0604020202020204" pitchFamily="34" charset="0"/>
              </a:rPr>
              <a:t>A </a:t>
            </a:r>
            <a:r>
              <a:rPr lang="en-US" sz="1800" b="1" i="1" dirty="0">
                <a:latin typeface="Arial" panose="020B0604020202020204" pitchFamily="34" charset="0"/>
                <a:cs typeface="Arial" panose="020B0604020202020204" pitchFamily="34" charset="0"/>
              </a:rPr>
              <a:t>distributed system </a:t>
            </a:r>
            <a:r>
              <a:rPr lang="en-US" sz="1800" i="1" dirty="0">
                <a:latin typeface="Arial" panose="020B0604020202020204" pitchFamily="34" charset="0"/>
                <a:cs typeface="Arial" panose="020B0604020202020204" pitchFamily="34" charset="0"/>
              </a:rPr>
              <a:t>is one in which the computing power and software is distributed across several servers, connected through a network, communicating and coordinating their actions </a:t>
            </a:r>
            <a:r>
              <a:rPr lang="en-US" sz="1800" i="1" dirty="0" smtClean="0">
                <a:latin typeface="Arial" panose="020B0604020202020204" pitchFamily="34" charset="0"/>
                <a:cs typeface="Arial" panose="020B0604020202020204" pitchFamily="34" charset="0"/>
              </a:rPr>
              <a:t>by </a:t>
            </a:r>
            <a:r>
              <a:rPr lang="en-US" sz="1800" i="1" dirty="0">
                <a:latin typeface="Arial" panose="020B0604020202020204" pitchFamily="34" charset="0"/>
                <a:cs typeface="Arial" panose="020B0604020202020204" pitchFamily="34" charset="0"/>
              </a:rPr>
              <a:t>passing messages </a:t>
            </a:r>
            <a:r>
              <a:rPr lang="en-US" sz="1800" i="1" dirty="0" smtClean="0">
                <a:latin typeface="Arial" panose="020B0604020202020204" pitchFamily="34" charset="0"/>
                <a:cs typeface="Arial" panose="020B0604020202020204" pitchFamily="34" charset="0"/>
              </a:rPr>
              <a:t>to </a:t>
            </a:r>
            <a:r>
              <a:rPr lang="en-US" sz="1800" i="1" dirty="0">
                <a:latin typeface="Arial" panose="020B0604020202020204" pitchFamily="34" charset="0"/>
                <a:cs typeface="Arial" panose="020B0604020202020204" pitchFamily="34" charset="0"/>
              </a:rPr>
              <a:t>each other.</a:t>
            </a:r>
          </a:p>
        </p:txBody>
      </p:sp>
    </p:spTree>
    <p:extLst>
      <p:ext uri="{BB962C8B-B14F-4D97-AF65-F5344CB8AC3E}">
        <p14:creationId xmlns:p14="http://schemas.microsoft.com/office/powerpoint/2010/main" val="359926143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2"/>
          </p:nvPr>
        </p:nvSpPr>
        <p:spPr>
          <a:xfrm>
            <a:off x="382044" y="1064795"/>
            <a:ext cx="5652996" cy="3288131"/>
          </a:xfrm>
          <a:prstGeom prst="rect">
            <a:avLst/>
          </a:prstGeom>
        </p:spPr>
        <p:txBody>
          <a:bodyPr>
            <a:noAutofit/>
          </a:bodyPr>
          <a:lstStyle/>
          <a:p>
            <a:pPr>
              <a:spcBef>
                <a:spcPts val="0"/>
              </a:spcBef>
              <a:spcAft>
                <a:spcPts val="900"/>
              </a:spcAft>
            </a:pPr>
            <a:r>
              <a:rPr lang="en-US" sz="1400" dirty="0" smtClean="0"/>
              <a:t>This </a:t>
            </a:r>
            <a:r>
              <a:rPr lang="en-US" sz="1400" dirty="0"/>
              <a:t>migration is a perfect fit for incremental refactoring</a:t>
            </a:r>
            <a:r>
              <a:rPr lang="en-US" sz="1400" dirty="0" smtClean="0"/>
              <a:t>.</a:t>
            </a:r>
          </a:p>
          <a:p>
            <a:pPr>
              <a:spcBef>
                <a:spcPts val="0"/>
              </a:spcBef>
              <a:spcAft>
                <a:spcPts val="900"/>
              </a:spcAft>
            </a:pPr>
            <a:r>
              <a:rPr lang="en-US" sz="1400" dirty="0" smtClean="0"/>
              <a:t> </a:t>
            </a:r>
            <a:r>
              <a:rPr lang="en-US" sz="1400" dirty="0"/>
              <a:t>It should not be approached as a complete application rewrite, often called </a:t>
            </a:r>
            <a:r>
              <a:rPr lang="en-US" sz="1400" dirty="0" smtClean="0"/>
              <a:t>“big </a:t>
            </a:r>
            <a:r>
              <a:rPr lang="en-US" sz="1400" dirty="0"/>
              <a:t>bang.”</a:t>
            </a:r>
          </a:p>
          <a:p>
            <a:pPr>
              <a:spcBef>
                <a:spcPts val="0"/>
              </a:spcBef>
              <a:spcAft>
                <a:spcPts val="900"/>
              </a:spcAft>
            </a:pPr>
            <a:r>
              <a:rPr lang="en-US" sz="1400" dirty="0"/>
              <a:t>Incremental refactoring enables the development team to build experience with microservices</a:t>
            </a:r>
          </a:p>
          <a:p>
            <a:pPr>
              <a:spcBef>
                <a:spcPts val="0"/>
              </a:spcBef>
              <a:spcAft>
                <a:spcPts val="900"/>
              </a:spcAft>
            </a:pPr>
            <a:r>
              <a:rPr lang="en-US" sz="1400" dirty="0"/>
              <a:t>Incremental refactoring allows teams to build experience with the service extraction process</a:t>
            </a:r>
          </a:p>
        </p:txBody>
      </p:sp>
      <p:sp>
        <p:nvSpPr>
          <p:cNvPr id="2" name="Title 1"/>
          <p:cNvSpPr>
            <a:spLocks noGrp="1"/>
          </p:cNvSpPr>
          <p:nvPr>
            <p:ph type="title"/>
          </p:nvPr>
        </p:nvSpPr>
        <p:spPr/>
        <p:txBody>
          <a:bodyPr/>
          <a:lstStyle/>
          <a:p>
            <a:r>
              <a:rPr lang="en-US" dirty="0"/>
              <a:t>Migration Strategy: Use Incremental Refactoring</a:t>
            </a:r>
          </a:p>
        </p:txBody>
      </p:sp>
      <p:sp>
        <p:nvSpPr>
          <p:cNvPr id="4" name="Rectangle 3"/>
          <p:cNvSpPr/>
          <p:nvPr/>
        </p:nvSpPr>
        <p:spPr>
          <a:xfrm>
            <a:off x="6118059" y="1028701"/>
            <a:ext cx="2617955" cy="3374858"/>
          </a:xfrm>
          <a:prstGeom prst="rect">
            <a:avLst/>
          </a:prstGeom>
          <a:gradFill flip="none" rotWithShape="1">
            <a:gsLst>
              <a:gs pos="12000">
                <a:schemeClr val="tx1"/>
              </a:gs>
              <a:gs pos="0">
                <a:schemeClr val="accent1">
                  <a:lumMod val="45000"/>
                  <a:lumOff val="55000"/>
                </a:schemeClr>
              </a:gs>
              <a:gs pos="81000">
                <a:schemeClr val="tx1"/>
              </a:gs>
              <a:gs pos="100000">
                <a:srgbClr val="56AEE1"/>
              </a:gs>
            </a:gsLst>
            <a:lin ang="2700000" scaled="1"/>
            <a:tileRect/>
          </a:gradFill>
          <a:ln>
            <a:solidFill>
              <a:srgbClr val="102A4C"/>
            </a:solid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lnSpc>
                <a:spcPct val="108000"/>
              </a:lnSpc>
            </a:pPr>
            <a:r>
              <a:rPr lang="en-US" sz="1800" dirty="0">
                <a:solidFill>
                  <a:schemeClr val="bg1"/>
                </a:solidFill>
              </a:rPr>
              <a:t>“Refactoring is the process of changing a software system in such a way that it does not alter the external behavior of the code, yet improves its internal structure." </a:t>
            </a:r>
          </a:p>
          <a:p>
            <a:pPr algn="r">
              <a:spcBef>
                <a:spcPts val="300"/>
              </a:spcBef>
            </a:pPr>
            <a:r>
              <a:rPr lang="en-US" sz="1800" dirty="0">
                <a:solidFill>
                  <a:schemeClr val="bg1"/>
                </a:solidFill>
              </a:rPr>
              <a:t>Martin Fowler</a:t>
            </a:r>
          </a:p>
        </p:txBody>
      </p:sp>
    </p:spTree>
    <p:extLst>
      <p:ext uri="{BB962C8B-B14F-4D97-AF65-F5344CB8AC3E}">
        <p14:creationId xmlns:p14="http://schemas.microsoft.com/office/powerpoint/2010/main" val="140827002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sz="2000" i="1" dirty="0">
                <a:solidFill>
                  <a:schemeClr val="tx1"/>
                </a:solidFill>
              </a:rPr>
              <a:t>When migrating from monolithic to </a:t>
            </a:r>
            <a:r>
              <a:rPr lang="en-US" sz="2000" i="1" dirty="0" err="1">
                <a:solidFill>
                  <a:schemeClr val="tx1"/>
                </a:solidFill>
              </a:rPr>
              <a:t>microservices</a:t>
            </a:r>
            <a:r>
              <a:rPr lang="en-US" sz="2000" i="1" dirty="0">
                <a:solidFill>
                  <a:schemeClr val="tx1"/>
                </a:solidFill>
              </a:rPr>
              <a:t>, using incremental </a:t>
            </a:r>
            <a:r>
              <a:rPr lang="en-US" sz="2000" i="1" dirty="0" smtClean="0">
                <a:solidFill>
                  <a:schemeClr val="tx1"/>
                </a:solidFill>
              </a:rPr>
              <a:t>refactoring </a:t>
            </a:r>
            <a:r>
              <a:rPr lang="en-US" sz="2000" i="1" dirty="0">
                <a:solidFill>
                  <a:schemeClr val="tx1"/>
                </a:solidFill>
              </a:rPr>
              <a:t>is akin to safely servicing your car when driving </a:t>
            </a:r>
            <a:r>
              <a:rPr lang="en-US" sz="2000" i="1" dirty="0" smtClean="0">
                <a:solidFill>
                  <a:schemeClr val="tx1"/>
                </a:solidFill>
              </a:rPr>
              <a:t>120km/h </a:t>
            </a:r>
            <a:r>
              <a:rPr lang="en-US" sz="2000" i="1" dirty="0">
                <a:solidFill>
                  <a:schemeClr val="tx1"/>
                </a:solidFill>
              </a:rPr>
              <a:t>on the highway, and stopping the car is not an option.</a:t>
            </a:r>
            <a:br>
              <a:rPr lang="en-US" sz="2000" i="1" dirty="0">
                <a:solidFill>
                  <a:schemeClr val="tx1"/>
                </a:solidFill>
              </a:rPr>
            </a:br>
            <a:endParaRPr lang="en-US" sz="2000" dirty="0">
              <a:solidFill>
                <a:schemeClr val="tx1"/>
              </a:solidFill>
            </a:endParaRPr>
          </a:p>
        </p:txBody>
      </p:sp>
    </p:spTree>
    <p:extLst>
      <p:ext uri="{BB962C8B-B14F-4D97-AF65-F5344CB8AC3E}">
        <p14:creationId xmlns:p14="http://schemas.microsoft.com/office/powerpoint/2010/main" val="42739271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2"/>
          </p:nvPr>
        </p:nvSpPr>
        <p:spPr>
          <a:xfrm>
            <a:off x="382045" y="961667"/>
            <a:ext cx="8280692" cy="3288131"/>
          </a:xfrm>
          <a:prstGeom prst="rect">
            <a:avLst/>
          </a:prstGeom>
        </p:spPr>
        <p:txBody>
          <a:bodyPr>
            <a:noAutofit/>
          </a:bodyPr>
          <a:lstStyle/>
          <a:p>
            <a:pPr>
              <a:spcBef>
                <a:spcPts val="0"/>
              </a:spcBef>
              <a:spcAft>
                <a:spcPts val="900"/>
              </a:spcAft>
            </a:pPr>
            <a:r>
              <a:rPr lang="en-US" sz="1600" dirty="0"/>
              <a:t>Monolithic applications often consist of hundreds of modules</a:t>
            </a:r>
          </a:p>
          <a:p>
            <a:r>
              <a:rPr lang="en-US" sz="1600" dirty="0"/>
              <a:t>Determine which modules to extract first. Choose </a:t>
            </a:r>
            <a:r>
              <a:rPr lang="en-US" sz="1600" dirty="0" smtClean="0"/>
              <a:t>modules </a:t>
            </a:r>
            <a:r>
              <a:rPr lang="en-US" sz="1600" dirty="0"/>
              <a:t>that </a:t>
            </a:r>
            <a:r>
              <a:rPr lang="en-US" sz="1600" dirty="0" smtClean="0"/>
              <a:t>are:</a:t>
            </a:r>
            <a:endParaRPr lang="en-US" sz="1600" dirty="0"/>
          </a:p>
          <a:p>
            <a:pPr marL="742950" lvl="1" indent="-285750">
              <a:buFont typeface="Arial" panose="020B0604020202020204" pitchFamily="34" charset="0"/>
              <a:buChar char="–"/>
            </a:pPr>
            <a:r>
              <a:rPr lang="en-US" sz="1800" dirty="0">
                <a:solidFill>
                  <a:schemeClr val="tx2"/>
                </a:solidFill>
                <a:ea typeface="+mn-ea"/>
              </a:rPr>
              <a:t>Easy to extract</a:t>
            </a:r>
          </a:p>
          <a:p>
            <a:pPr marL="742950" lvl="1" indent="-285750">
              <a:buFont typeface="Arial" panose="020B0604020202020204" pitchFamily="34" charset="0"/>
              <a:buChar char="–"/>
            </a:pPr>
            <a:r>
              <a:rPr lang="en-US" sz="1800" dirty="0">
                <a:solidFill>
                  <a:schemeClr val="tx2"/>
                </a:solidFill>
                <a:ea typeface="+mn-ea"/>
              </a:rPr>
              <a:t>change frequently</a:t>
            </a:r>
          </a:p>
          <a:p>
            <a:pPr marL="742950" lvl="1" indent="-285750">
              <a:buFont typeface="Arial" panose="020B0604020202020204" pitchFamily="34" charset="0"/>
              <a:buChar char="–"/>
            </a:pPr>
            <a:r>
              <a:rPr lang="en-US" sz="1800" dirty="0">
                <a:solidFill>
                  <a:schemeClr val="tx2"/>
                </a:solidFill>
                <a:ea typeface="+mn-ea"/>
              </a:rPr>
              <a:t>have significantly different resource requirements compared to other modules</a:t>
            </a:r>
          </a:p>
          <a:p>
            <a:pPr marL="742950" lvl="1" indent="-285750">
              <a:buFont typeface="Arial" panose="020B0604020202020204" pitchFamily="34" charset="0"/>
              <a:buChar char="–"/>
            </a:pPr>
            <a:r>
              <a:rPr lang="en-US" sz="1800" dirty="0">
                <a:solidFill>
                  <a:schemeClr val="tx2"/>
                </a:solidFill>
                <a:ea typeface="+mn-ea"/>
              </a:rPr>
              <a:t>Do not share resource requirements</a:t>
            </a:r>
          </a:p>
          <a:p>
            <a:pPr marL="742950" lvl="1" indent="-285750">
              <a:buFont typeface="Arial" panose="020B0604020202020204" pitchFamily="34" charset="0"/>
              <a:buChar char="–"/>
            </a:pPr>
            <a:r>
              <a:rPr lang="en-US" sz="1800" dirty="0">
                <a:solidFill>
                  <a:schemeClr val="tx2"/>
                </a:solidFill>
                <a:ea typeface="+mn-ea"/>
              </a:rPr>
              <a:t>implement computationally expensive algorithms.</a:t>
            </a:r>
          </a:p>
        </p:txBody>
      </p:sp>
      <p:sp>
        <p:nvSpPr>
          <p:cNvPr id="2" name="Title 1"/>
          <p:cNvSpPr>
            <a:spLocks noGrp="1"/>
          </p:cNvSpPr>
          <p:nvPr>
            <p:ph type="title"/>
          </p:nvPr>
        </p:nvSpPr>
        <p:spPr/>
        <p:txBody>
          <a:bodyPr/>
          <a:lstStyle/>
          <a:p>
            <a:r>
              <a:rPr lang="en-US" dirty="0"/>
              <a:t>Migration – Choose a Few </a:t>
            </a:r>
            <a:r>
              <a:rPr lang="en-US" dirty="0" smtClean="0"/>
              <a:t>Services</a:t>
            </a:r>
            <a:endParaRPr lang="en-US" dirty="0"/>
          </a:p>
        </p:txBody>
      </p:sp>
    </p:spTree>
    <p:extLst>
      <p:ext uri="{BB962C8B-B14F-4D97-AF65-F5344CB8AC3E}">
        <p14:creationId xmlns:p14="http://schemas.microsoft.com/office/powerpoint/2010/main" val="388715490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2"/>
          </p:nvPr>
        </p:nvSpPr>
        <p:spPr>
          <a:xfrm>
            <a:off x="512672" y="1057920"/>
            <a:ext cx="8122564" cy="3288131"/>
          </a:xfrm>
          <a:prstGeom prst="rect">
            <a:avLst/>
          </a:prstGeom>
        </p:spPr>
        <p:txBody>
          <a:bodyPr>
            <a:noAutofit/>
          </a:bodyPr>
          <a:lstStyle/>
          <a:p>
            <a:pPr>
              <a:spcBef>
                <a:spcPts val="0"/>
              </a:spcBef>
              <a:spcAft>
                <a:spcPts val="450"/>
              </a:spcAft>
            </a:pPr>
            <a:r>
              <a:rPr lang="en-US" sz="1600" b="1" dirty="0"/>
              <a:t>Step 1 – define a coarse-grained interface between the module and the monolith</a:t>
            </a:r>
          </a:p>
          <a:p>
            <a:pPr marL="742950" lvl="1" indent="-285750">
              <a:buFont typeface="Arial" panose="020B0604020202020204" pitchFamily="34" charset="0"/>
              <a:buChar char="–"/>
            </a:pPr>
            <a:r>
              <a:rPr lang="en-US" sz="1600" b="0" dirty="0">
                <a:solidFill>
                  <a:schemeClr val="tx2"/>
                </a:solidFill>
                <a:ea typeface="+mn-ea"/>
              </a:rPr>
              <a:t>Consider creating a bidirectional API</a:t>
            </a:r>
          </a:p>
          <a:p>
            <a:pPr marL="742950" lvl="1" indent="-285750">
              <a:buFont typeface="Arial" panose="020B0604020202020204" pitchFamily="34" charset="0"/>
              <a:buChar char="–"/>
            </a:pPr>
            <a:r>
              <a:rPr lang="en-US" sz="1600" b="0" dirty="0">
                <a:solidFill>
                  <a:schemeClr val="tx2"/>
                </a:solidFill>
                <a:ea typeface="+mn-ea"/>
              </a:rPr>
              <a:t>Pay close attention to the complexities of business logic refactoring. Significant code changes may be needed to break </a:t>
            </a:r>
            <a:r>
              <a:rPr lang="en-US" sz="1600" b="0" dirty="0" smtClean="0">
                <a:solidFill>
                  <a:schemeClr val="tx2"/>
                </a:solidFill>
                <a:ea typeface="+mn-ea"/>
              </a:rPr>
              <a:t>dependencies</a:t>
            </a:r>
          </a:p>
          <a:p>
            <a:pPr marL="742950" lvl="1" indent="-285750">
              <a:buFont typeface="Arial" panose="020B0604020202020204" pitchFamily="34" charset="0"/>
              <a:buChar char="–"/>
            </a:pPr>
            <a:endParaRPr lang="en-US" sz="1600" b="0" dirty="0">
              <a:solidFill>
                <a:schemeClr val="tx2"/>
              </a:solidFill>
              <a:ea typeface="+mn-ea"/>
            </a:endParaRPr>
          </a:p>
          <a:p>
            <a:pPr>
              <a:spcBef>
                <a:spcPts val="0"/>
              </a:spcBef>
              <a:spcAft>
                <a:spcPts val="450"/>
              </a:spcAft>
            </a:pPr>
            <a:r>
              <a:rPr lang="en-US" sz="1600" b="1" dirty="0"/>
              <a:t>Step 2 – Turn the module into a free-standing service</a:t>
            </a:r>
          </a:p>
          <a:p>
            <a:pPr marL="742950" lvl="1" indent="-285750">
              <a:buFont typeface="Arial" panose="020B0604020202020204" pitchFamily="34" charset="0"/>
              <a:buChar char="–"/>
            </a:pPr>
            <a:r>
              <a:rPr lang="en-US" sz="1600" b="0" dirty="0">
                <a:solidFill>
                  <a:schemeClr val="tx2"/>
                </a:solidFill>
                <a:ea typeface="+mn-ea"/>
              </a:rPr>
              <a:t>Write code for the monolith and service to communicate through an API mechanism</a:t>
            </a:r>
          </a:p>
          <a:p>
            <a:pPr marL="742950" lvl="1" indent="-285750">
              <a:buFont typeface="Arial" panose="020B0604020202020204" pitchFamily="34" charset="0"/>
              <a:buChar char="–"/>
            </a:pPr>
            <a:r>
              <a:rPr lang="en-US" sz="1600" b="0" dirty="0">
                <a:solidFill>
                  <a:schemeClr val="tx2"/>
                </a:solidFill>
                <a:ea typeface="+mn-ea"/>
              </a:rPr>
              <a:t>Combine </a:t>
            </a:r>
            <a:r>
              <a:rPr lang="en-US" sz="1600" b="0" dirty="0" smtClean="0">
                <a:solidFill>
                  <a:schemeClr val="tx2"/>
                </a:solidFill>
                <a:ea typeface="+mn-ea"/>
              </a:rPr>
              <a:t>module </a:t>
            </a:r>
            <a:r>
              <a:rPr lang="en-US" sz="1600" b="0" dirty="0">
                <a:solidFill>
                  <a:schemeClr val="tx2"/>
                </a:solidFill>
                <a:ea typeface="+mn-ea"/>
              </a:rPr>
              <a:t>with a microservice framework that handles cross‑cutting concerns such as service discovery</a:t>
            </a:r>
          </a:p>
        </p:txBody>
      </p:sp>
      <p:sp>
        <p:nvSpPr>
          <p:cNvPr id="2" name="Title 1"/>
          <p:cNvSpPr>
            <a:spLocks noGrp="1"/>
          </p:cNvSpPr>
          <p:nvPr>
            <p:ph type="title"/>
          </p:nvPr>
        </p:nvSpPr>
        <p:spPr/>
        <p:txBody>
          <a:bodyPr/>
          <a:lstStyle/>
          <a:p>
            <a:r>
              <a:rPr lang="en-US" dirty="0"/>
              <a:t>Migration – How to Extract a Module</a:t>
            </a:r>
          </a:p>
        </p:txBody>
      </p:sp>
    </p:spTree>
    <p:extLst>
      <p:ext uri="{BB962C8B-B14F-4D97-AF65-F5344CB8AC3E}">
        <p14:creationId xmlns:p14="http://schemas.microsoft.com/office/powerpoint/2010/main" val="31251970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Illustration of Monolithic Module Refactoring</a:t>
            </a:r>
          </a:p>
        </p:txBody>
      </p:sp>
      <p:pic>
        <p:nvPicPr>
          <p:cNvPr id="6147" name="Picture 21"/>
          <p:cNvPicPr>
            <a:picLocks noChangeAspect="1" noChangeArrowheads="1"/>
          </p:cNvPicPr>
          <p:nvPr/>
        </p:nvPicPr>
        <p:blipFill rotWithShape="1">
          <a:blip r:embed="rId3">
            <a:extLst>
              <a:ext uri="{28A0092B-C50C-407E-A947-70E740481C1C}">
                <a14:useLocalDpi xmlns:a14="http://schemas.microsoft.com/office/drawing/2010/main" val="0"/>
              </a:ext>
            </a:extLst>
          </a:blip>
          <a:srcRect t="15957"/>
          <a:stretch/>
        </p:blipFill>
        <p:spPr bwMode="auto">
          <a:xfrm>
            <a:off x="904584" y="1126206"/>
            <a:ext cx="7308890" cy="32124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63317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Thank You!</a:t>
            </a:r>
            <a:endParaRPr lang="en-US" dirty="0"/>
          </a:p>
        </p:txBody>
      </p:sp>
      <p:sp>
        <p:nvSpPr>
          <p:cNvPr id="5" name="Text Placeholder 4"/>
          <p:cNvSpPr>
            <a:spLocks noGrp="1"/>
          </p:cNvSpPr>
          <p:nvPr>
            <p:ph type="body" sz="quarter" idx="10"/>
          </p:nvPr>
        </p:nvSpPr>
        <p:spPr/>
        <p:txBody>
          <a:bodyPr/>
          <a:lstStyle/>
          <a:p>
            <a:endParaRPr lang="en-US"/>
          </a:p>
        </p:txBody>
      </p:sp>
    </p:spTree>
    <p:extLst>
      <p:ext uri="{BB962C8B-B14F-4D97-AF65-F5344CB8AC3E}">
        <p14:creationId xmlns:p14="http://schemas.microsoft.com/office/powerpoint/2010/main" val="7428182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a:xfrm>
            <a:off x="382044" y="1007470"/>
            <a:ext cx="8466323" cy="3345456"/>
          </a:xfrm>
        </p:spPr>
        <p:txBody>
          <a:bodyPr/>
          <a:lstStyle/>
          <a:p>
            <a:pPr marL="0" indent="0">
              <a:lnSpc>
                <a:spcPct val="150000"/>
              </a:lnSpc>
              <a:buNone/>
            </a:pPr>
            <a:r>
              <a:rPr lang="en-US" sz="2000" dirty="0"/>
              <a:t>M</a:t>
            </a:r>
            <a:r>
              <a:rPr lang="en-US" sz="2000" dirty="0" smtClean="0"/>
              <a:t>icroservice </a:t>
            </a:r>
            <a:r>
              <a:rPr lang="en-US" sz="2000" dirty="0"/>
              <a:t>architecture is an approach to developing a single application as a suite of small services. </a:t>
            </a:r>
            <a:endParaRPr lang="en-US" sz="2000" dirty="0" smtClean="0"/>
          </a:p>
          <a:p>
            <a:pPr marL="0" indent="0">
              <a:lnSpc>
                <a:spcPct val="150000"/>
              </a:lnSpc>
              <a:buNone/>
            </a:pPr>
            <a:r>
              <a:rPr lang="en-US" sz="2000" dirty="0" smtClean="0"/>
              <a:t>Each </a:t>
            </a:r>
            <a:r>
              <a:rPr lang="en-US" sz="2000" dirty="0"/>
              <a:t>service: </a:t>
            </a:r>
          </a:p>
          <a:p>
            <a:pPr>
              <a:lnSpc>
                <a:spcPct val="150000"/>
              </a:lnSpc>
            </a:pPr>
            <a:r>
              <a:rPr lang="en-US" sz="1600" dirty="0"/>
              <a:t>Runs its own processes</a:t>
            </a:r>
          </a:p>
          <a:p>
            <a:pPr>
              <a:lnSpc>
                <a:spcPct val="150000"/>
              </a:lnSpc>
            </a:pPr>
            <a:r>
              <a:rPr lang="en-US" sz="1600" dirty="0"/>
              <a:t>Can be written in any programming </a:t>
            </a:r>
            <a:r>
              <a:rPr lang="en-US" sz="1600" dirty="0" smtClean="0"/>
              <a:t>language </a:t>
            </a:r>
            <a:r>
              <a:rPr lang="en-US" sz="1600" dirty="0"/>
              <a:t>and is platform agnostic</a:t>
            </a:r>
          </a:p>
          <a:p>
            <a:pPr>
              <a:lnSpc>
                <a:spcPct val="150000"/>
              </a:lnSpc>
            </a:pPr>
            <a:r>
              <a:rPr lang="en-US" sz="1600" dirty="0"/>
              <a:t>Is independently deployable and replaceable</a:t>
            </a:r>
          </a:p>
          <a:p>
            <a:pPr>
              <a:lnSpc>
                <a:spcPct val="150000"/>
              </a:lnSpc>
            </a:pPr>
            <a:r>
              <a:rPr lang="en-US" sz="1600" dirty="0"/>
              <a:t>May use different storage technologies</a:t>
            </a:r>
          </a:p>
          <a:p>
            <a:pPr>
              <a:lnSpc>
                <a:spcPct val="150000"/>
              </a:lnSpc>
              <a:spcAft>
                <a:spcPts val="900"/>
              </a:spcAft>
            </a:pPr>
            <a:r>
              <a:rPr lang="en-US" sz="1600" dirty="0"/>
              <a:t>Requires a minimum of centralized </a:t>
            </a:r>
            <a:r>
              <a:rPr lang="en-US" sz="1600" dirty="0" smtClean="0"/>
              <a:t>management</a:t>
            </a:r>
            <a:endParaRPr lang="en-US" sz="2000" dirty="0"/>
          </a:p>
        </p:txBody>
      </p:sp>
      <p:sp>
        <p:nvSpPr>
          <p:cNvPr id="3" name="Title 2"/>
          <p:cNvSpPr>
            <a:spLocks noGrp="1"/>
          </p:cNvSpPr>
          <p:nvPr>
            <p:ph type="title"/>
          </p:nvPr>
        </p:nvSpPr>
        <p:spPr/>
        <p:txBody>
          <a:bodyPr/>
          <a:lstStyle/>
          <a:p>
            <a:r>
              <a:rPr lang="en-US" dirty="0"/>
              <a:t>What is a </a:t>
            </a:r>
            <a:r>
              <a:rPr lang="en-US" dirty="0" smtClean="0"/>
              <a:t>Microservice </a:t>
            </a:r>
            <a:r>
              <a:rPr lang="en-US" dirty="0"/>
              <a:t>Architecture?</a:t>
            </a:r>
          </a:p>
        </p:txBody>
      </p:sp>
    </p:spTree>
    <p:extLst>
      <p:ext uri="{BB962C8B-B14F-4D97-AF65-F5344CB8AC3E}">
        <p14:creationId xmlns:p14="http://schemas.microsoft.com/office/powerpoint/2010/main" val="395060753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ctrTitle"/>
          </p:nvPr>
        </p:nvSpPr>
        <p:spPr/>
        <p:txBody>
          <a:bodyPr/>
          <a:lstStyle/>
          <a:p>
            <a:r>
              <a:rPr lang="en-US" sz="2000" dirty="0"/>
              <a:t>Large companies, such as Amazon, eBay, and Netflix, have already adopted microservice architecture as their main architecture. </a:t>
            </a:r>
            <a:br>
              <a:rPr lang="en-US" sz="2000" dirty="0"/>
            </a:br>
            <a:endParaRPr lang="en-US" sz="2000" dirty="0"/>
          </a:p>
        </p:txBody>
      </p:sp>
    </p:spTree>
    <p:extLst>
      <p:ext uri="{BB962C8B-B14F-4D97-AF65-F5344CB8AC3E}">
        <p14:creationId xmlns:p14="http://schemas.microsoft.com/office/powerpoint/2010/main" val="257919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550" b="1" dirty="0">
                <a:solidFill>
                  <a:srgbClr val="102A4C"/>
                </a:solidFill>
              </a:rPr>
              <a:t>Visual Interpretation of Architecture </a:t>
            </a:r>
            <a:r>
              <a:rPr lang="en-US" sz="2550" b="1" dirty="0" smtClean="0">
                <a:solidFill>
                  <a:srgbClr val="102A4C"/>
                </a:solidFill>
              </a:rPr>
              <a:t>Patterns</a:t>
            </a:r>
            <a:endParaRPr lang="en-US" sz="2550" b="1" dirty="0">
              <a:solidFill>
                <a:srgbClr val="102A4C"/>
              </a:solidFill>
            </a:endParaRPr>
          </a:p>
        </p:txBody>
      </p:sp>
      <p:sp>
        <p:nvSpPr>
          <p:cNvPr id="3" name="Content Placeholder 2"/>
          <p:cNvSpPr>
            <a:spLocks noGrp="1"/>
          </p:cNvSpPr>
          <p:nvPr>
            <p:ph idx="4294967295"/>
          </p:nvPr>
        </p:nvSpPr>
        <p:spPr>
          <a:xfrm>
            <a:off x="558309" y="993310"/>
            <a:ext cx="2075705" cy="373361"/>
          </a:xfrm>
          <a:prstGeom prst="rect">
            <a:avLst/>
          </a:prstGeom>
        </p:spPr>
        <p:txBody>
          <a:bodyPr>
            <a:noAutofit/>
          </a:bodyPr>
          <a:lstStyle/>
          <a:p>
            <a:pPr marL="0" indent="0" algn="ctr">
              <a:spcBef>
                <a:spcPts val="450"/>
              </a:spcBef>
              <a:spcAft>
                <a:spcPts val="450"/>
              </a:spcAft>
              <a:buNone/>
            </a:pPr>
            <a:r>
              <a:rPr lang="en-US" sz="1400" b="1" dirty="0"/>
              <a:t>Traditional Monolithic Architecture Pattern</a:t>
            </a:r>
            <a:endParaRPr lang="en-US" sz="1400" dirty="0"/>
          </a:p>
        </p:txBody>
      </p:sp>
      <p:pic>
        <p:nvPicPr>
          <p:cNvPr id="4" name="Picture 3"/>
          <p:cNvPicPr/>
          <p:nvPr/>
        </p:nvPicPr>
        <p:blipFill rotWithShape="1">
          <a:blip r:embed="rId3"/>
          <a:srcRect t="11517" r="56319"/>
          <a:stretch/>
        </p:blipFill>
        <p:spPr>
          <a:xfrm>
            <a:off x="274031" y="1631587"/>
            <a:ext cx="2045745" cy="2637457"/>
          </a:xfrm>
          <a:prstGeom prst="rect">
            <a:avLst/>
          </a:prstGeom>
        </p:spPr>
      </p:pic>
      <p:sp>
        <p:nvSpPr>
          <p:cNvPr id="5" name="Rectangle 4"/>
          <p:cNvSpPr/>
          <p:nvPr/>
        </p:nvSpPr>
        <p:spPr>
          <a:xfrm>
            <a:off x="2992458" y="1175282"/>
            <a:ext cx="20574" cy="30861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pic>
        <p:nvPicPr>
          <p:cNvPr id="6" name="Picture 5"/>
          <p:cNvPicPr/>
          <p:nvPr/>
        </p:nvPicPr>
        <p:blipFill rotWithShape="1">
          <a:blip r:embed="rId3"/>
          <a:srcRect l="51461" t="11517"/>
          <a:stretch/>
        </p:blipFill>
        <p:spPr>
          <a:xfrm>
            <a:off x="3685715" y="1542210"/>
            <a:ext cx="2273236" cy="2637456"/>
          </a:xfrm>
          <a:prstGeom prst="rect">
            <a:avLst/>
          </a:prstGeom>
        </p:spPr>
      </p:pic>
      <p:sp>
        <p:nvSpPr>
          <p:cNvPr id="8" name="Content Placeholder 2"/>
          <p:cNvSpPr txBox="1">
            <a:spLocks/>
          </p:cNvSpPr>
          <p:nvPr/>
        </p:nvSpPr>
        <p:spPr>
          <a:xfrm>
            <a:off x="3591422" y="885263"/>
            <a:ext cx="1961155" cy="373361"/>
          </a:xfrm>
          <a:prstGeom prst="rect">
            <a:avLst/>
          </a:prstGeom>
        </p:spPr>
        <p:txBody>
          <a:bodyPr vert="horz" lIns="68580" tIns="34290" rIns="68580" bIns="34290" rtlCol="0">
            <a:noAutofit/>
          </a:bodyPr>
          <a:lstStyle>
            <a:lvl1pPr marL="342900" indent="-342900" algn="l" defTabSz="914400" rtl="0" eaLnBrk="1" latinLnBrk="0" hangingPunct="1">
              <a:spcBef>
                <a:spcPct val="20000"/>
              </a:spcBef>
              <a:buFont typeface="Arial" panose="020B0604020202020204" pitchFamily="34" charset="0"/>
              <a:buChar char="•"/>
              <a:defRPr sz="3400" kern="1200">
                <a:solidFill>
                  <a:schemeClr val="tx2"/>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3000" kern="1200">
                <a:solidFill>
                  <a:schemeClr val="tx2"/>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2"/>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2"/>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spcBef>
                <a:spcPts val="450"/>
              </a:spcBef>
              <a:spcAft>
                <a:spcPts val="450"/>
              </a:spcAft>
              <a:buNone/>
            </a:pPr>
            <a:r>
              <a:rPr lang="en-US" sz="1400" b="1" dirty="0"/>
              <a:t>Microservice Architecture Pattern</a:t>
            </a:r>
            <a:endParaRPr lang="en-US" sz="1800" dirty="0"/>
          </a:p>
        </p:txBody>
      </p:sp>
      <p:sp>
        <p:nvSpPr>
          <p:cNvPr id="11" name="Rectangle 10"/>
          <p:cNvSpPr/>
          <p:nvPr/>
        </p:nvSpPr>
        <p:spPr>
          <a:xfrm>
            <a:off x="5958951" y="1631587"/>
            <a:ext cx="3097556" cy="3311439"/>
          </a:xfrm>
          <a:prstGeom prst="rect">
            <a:avLst/>
          </a:prstGeom>
          <a:noFill/>
          <a:ln>
            <a:noFill/>
          </a:ln>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spcAft>
                <a:spcPts val="450"/>
              </a:spcAft>
            </a:pPr>
            <a:r>
              <a:rPr lang="en-US" sz="1800" b="1" i="1" dirty="0">
                <a:solidFill>
                  <a:srgbClr val="1F65B0"/>
                </a:solidFill>
              </a:rPr>
              <a:t>“Monoliths and microservices are not a simple binary choice. </a:t>
            </a:r>
          </a:p>
          <a:p>
            <a:pPr algn="r"/>
            <a:endParaRPr lang="en-US" sz="750" b="1" i="1" dirty="0">
              <a:solidFill>
                <a:srgbClr val="1F65B0"/>
              </a:solidFill>
            </a:endParaRPr>
          </a:p>
          <a:p>
            <a:pPr algn="r"/>
            <a:r>
              <a:rPr lang="en-US" sz="1800" b="1" i="1" dirty="0">
                <a:solidFill>
                  <a:srgbClr val="1F65B0"/>
                </a:solidFill>
              </a:rPr>
              <a:t>Both are fuzzy definitions that mean many systems would lie in a </a:t>
            </a:r>
          </a:p>
          <a:p>
            <a:pPr algn="r"/>
            <a:r>
              <a:rPr lang="en-US" sz="1800" b="1" i="1" dirty="0">
                <a:solidFill>
                  <a:srgbClr val="1F65B0"/>
                </a:solidFill>
              </a:rPr>
              <a:t>blurred boundary area among the two”</a:t>
            </a:r>
          </a:p>
          <a:p>
            <a:pPr algn="r"/>
            <a:endParaRPr lang="en-US" sz="1800" i="1" dirty="0">
              <a:solidFill>
                <a:srgbClr val="1F65B0"/>
              </a:solidFill>
            </a:endParaRPr>
          </a:p>
          <a:p>
            <a:pPr algn="r">
              <a:spcAft>
                <a:spcPts val="450"/>
              </a:spcAft>
            </a:pPr>
            <a:r>
              <a:rPr lang="en-US" sz="1800" i="1" dirty="0">
                <a:solidFill>
                  <a:srgbClr val="1F65B0"/>
                </a:solidFill>
              </a:rPr>
              <a:t>-Martin Fowler</a:t>
            </a:r>
          </a:p>
          <a:p>
            <a:pPr algn="r">
              <a:spcAft>
                <a:spcPts val="450"/>
              </a:spcAft>
            </a:pPr>
            <a:endParaRPr lang="en-US" sz="1100" i="1" dirty="0">
              <a:solidFill>
                <a:srgbClr val="1F65B0"/>
              </a:solidFill>
            </a:endParaRPr>
          </a:p>
        </p:txBody>
      </p:sp>
    </p:spTree>
    <p:extLst>
      <p:ext uri="{BB962C8B-B14F-4D97-AF65-F5344CB8AC3E}">
        <p14:creationId xmlns:p14="http://schemas.microsoft.com/office/powerpoint/2010/main" val="25058540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550" b="1" dirty="0">
                <a:solidFill>
                  <a:srgbClr val="102A4C"/>
                </a:solidFill>
              </a:rPr>
              <a:t>Microservice Architecture Advantages</a:t>
            </a:r>
          </a:p>
        </p:txBody>
      </p:sp>
      <p:sp>
        <p:nvSpPr>
          <p:cNvPr id="3" name="Content Placeholder 2"/>
          <p:cNvSpPr>
            <a:spLocks noGrp="1"/>
          </p:cNvSpPr>
          <p:nvPr>
            <p:ph idx="4294967295"/>
          </p:nvPr>
        </p:nvSpPr>
        <p:spPr>
          <a:xfrm>
            <a:off x="382044" y="1000788"/>
            <a:ext cx="8404446" cy="3356810"/>
          </a:xfrm>
          <a:prstGeom prst="rect">
            <a:avLst/>
          </a:prstGeom>
        </p:spPr>
        <p:txBody>
          <a:bodyPr>
            <a:noAutofit/>
          </a:bodyPr>
          <a:lstStyle/>
          <a:p>
            <a:pPr>
              <a:spcBef>
                <a:spcPts val="0"/>
              </a:spcBef>
            </a:pPr>
            <a:r>
              <a:rPr lang="en-US" sz="1800" dirty="0" smtClean="0">
                <a:solidFill>
                  <a:schemeClr val="tx2"/>
                </a:solidFill>
              </a:rPr>
              <a:t>Greater efficiencies as they are typically paired with </a:t>
            </a:r>
            <a:r>
              <a:rPr lang="en-US" sz="1800" u="sng" dirty="0" smtClean="0">
                <a:solidFill>
                  <a:schemeClr val="tx2"/>
                </a:solidFill>
              </a:rPr>
              <a:t>auto-</a:t>
            </a:r>
            <a:r>
              <a:rPr lang="en-US" sz="1800" u="sng" dirty="0" err="1" smtClean="0">
                <a:solidFill>
                  <a:schemeClr val="tx2"/>
                </a:solidFill>
              </a:rPr>
              <a:t>scalers</a:t>
            </a:r>
            <a:r>
              <a:rPr lang="en-US" sz="1800" dirty="0" smtClean="0">
                <a:solidFill>
                  <a:schemeClr val="tx2"/>
                </a:solidFill>
              </a:rPr>
              <a:t> and </a:t>
            </a:r>
            <a:r>
              <a:rPr lang="en-US" sz="1800" u="sng" dirty="0" smtClean="0">
                <a:solidFill>
                  <a:schemeClr val="tx2"/>
                </a:solidFill>
              </a:rPr>
              <a:t>load balancers</a:t>
            </a:r>
            <a:r>
              <a:rPr lang="en-US" sz="1800" dirty="0" smtClean="0">
                <a:solidFill>
                  <a:schemeClr val="tx2"/>
                </a:solidFill>
              </a:rPr>
              <a:t>. </a:t>
            </a:r>
            <a:endParaRPr lang="en-US" sz="1800" dirty="0">
              <a:solidFill>
                <a:schemeClr val="tx2"/>
              </a:solidFill>
            </a:endParaRPr>
          </a:p>
        </p:txBody>
      </p:sp>
      <p:sp>
        <p:nvSpPr>
          <p:cNvPr id="7" name="Rectangular Callout 6"/>
          <p:cNvSpPr/>
          <p:nvPr/>
        </p:nvSpPr>
        <p:spPr>
          <a:xfrm>
            <a:off x="670331" y="1858038"/>
            <a:ext cx="2853203" cy="2009852"/>
          </a:xfrm>
          <a:prstGeom prst="wedgeRectCallout">
            <a:avLst>
              <a:gd name="adj1" fmla="val -22279"/>
              <a:gd name="adj2" fmla="val -61277"/>
            </a:avLst>
          </a:prstGeom>
          <a:ln/>
        </p:spPr>
        <p:style>
          <a:lnRef idx="0">
            <a:schemeClr val="dk1"/>
          </a:lnRef>
          <a:fillRef idx="3">
            <a:schemeClr val="dk1"/>
          </a:fillRef>
          <a:effectRef idx="3">
            <a:schemeClr val="dk1"/>
          </a:effectRef>
          <a:fontRef idx="minor">
            <a:schemeClr val="lt1"/>
          </a:fontRef>
        </p:style>
        <p:txBody>
          <a:bodyPr lIns="205740" tIns="342900" rIns="205740" bIns="205740" rtlCol="0" anchor="ctr"/>
          <a:lstStyle/>
          <a:p>
            <a:pPr algn="ctr"/>
            <a:r>
              <a:rPr lang="en-US" sz="1800" b="1" dirty="0" smtClean="0">
                <a:solidFill>
                  <a:schemeClr val="bg1"/>
                </a:solidFill>
              </a:rPr>
              <a:t>Load </a:t>
            </a:r>
            <a:r>
              <a:rPr lang="en-US" sz="1800" b="1" dirty="0">
                <a:solidFill>
                  <a:schemeClr val="bg1"/>
                </a:solidFill>
              </a:rPr>
              <a:t>balancing -</a:t>
            </a:r>
            <a:r>
              <a:rPr lang="en-US" sz="1800" dirty="0">
                <a:solidFill>
                  <a:schemeClr val="bg1"/>
                </a:solidFill>
              </a:rPr>
              <a:t>The process of distributing workload evenly across computing resources in a cloud computing environment</a:t>
            </a:r>
          </a:p>
        </p:txBody>
      </p:sp>
      <p:sp>
        <p:nvSpPr>
          <p:cNvPr id="6" name="Rectangular Callout 5"/>
          <p:cNvSpPr/>
          <p:nvPr/>
        </p:nvSpPr>
        <p:spPr>
          <a:xfrm>
            <a:off x="4895134" y="1581296"/>
            <a:ext cx="3437594" cy="2258631"/>
          </a:xfrm>
          <a:prstGeom prst="wedgeRectCallout">
            <a:avLst>
              <a:gd name="adj1" fmla="val 16095"/>
              <a:gd name="adj2" fmla="val -60177"/>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sz="2000" b="1" dirty="0" smtClean="0">
              <a:solidFill>
                <a:schemeClr val="bg1"/>
              </a:solidFill>
            </a:endParaRPr>
          </a:p>
          <a:p>
            <a:pPr algn="ctr"/>
            <a:r>
              <a:rPr lang="en-US" sz="2000" b="1" dirty="0" smtClean="0">
                <a:solidFill>
                  <a:schemeClr val="bg1"/>
                </a:solidFill>
              </a:rPr>
              <a:t>Auto-scaling</a:t>
            </a:r>
            <a:r>
              <a:rPr lang="en-US" sz="2000" dirty="0" smtClean="0">
                <a:solidFill>
                  <a:schemeClr val="bg1"/>
                </a:solidFill>
              </a:rPr>
              <a:t> </a:t>
            </a:r>
            <a:r>
              <a:rPr lang="en-US" sz="2000" dirty="0">
                <a:solidFill>
                  <a:schemeClr val="bg1"/>
                </a:solidFill>
              </a:rPr>
              <a:t>- A cloud computing service feature that automatically adds or removes computing resources based on actual demand</a:t>
            </a:r>
          </a:p>
          <a:p>
            <a:pPr algn="ctr"/>
            <a:endParaRPr lang="en-US" sz="2000" dirty="0"/>
          </a:p>
        </p:txBody>
      </p:sp>
    </p:spTree>
    <p:extLst>
      <p:ext uri="{BB962C8B-B14F-4D97-AF65-F5344CB8AC3E}">
        <p14:creationId xmlns:p14="http://schemas.microsoft.com/office/powerpoint/2010/main" val="221803188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sz="2550" b="1" dirty="0">
                <a:solidFill>
                  <a:srgbClr val="102A4C"/>
                </a:solidFill>
              </a:rPr>
              <a:t>Microservice Architecture Advantages</a:t>
            </a:r>
          </a:p>
        </p:txBody>
      </p:sp>
      <p:sp>
        <p:nvSpPr>
          <p:cNvPr id="3" name="Content Placeholder 2"/>
          <p:cNvSpPr>
            <a:spLocks noGrp="1"/>
          </p:cNvSpPr>
          <p:nvPr>
            <p:ph idx="4294967295"/>
          </p:nvPr>
        </p:nvSpPr>
        <p:spPr>
          <a:xfrm>
            <a:off x="382044" y="1000788"/>
            <a:ext cx="8304756" cy="3356810"/>
          </a:xfrm>
          <a:prstGeom prst="rect">
            <a:avLst/>
          </a:prstGeom>
        </p:spPr>
        <p:txBody>
          <a:bodyPr>
            <a:noAutofit/>
          </a:bodyPr>
          <a:lstStyle/>
          <a:p>
            <a:pPr>
              <a:spcBef>
                <a:spcPts val="0"/>
              </a:spcBef>
            </a:pPr>
            <a:r>
              <a:rPr lang="en-US" sz="1800" dirty="0">
                <a:solidFill>
                  <a:schemeClr val="tx2"/>
                </a:solidFill>
              </a:rPr>
              <a:t>Greater efficiencies as they are typically paired with </a:t>
            </a:r>
            <a:r>
              <a:rPr lang="en-US" sz="1800" u="sng" dirty="0">
                <a:solidFill>
                  <a:schemeClr val="tx2"/>
                </a:solidFill>
              </a:rPr>
              <a:t>auto-scalers</a:t>
            </a:r>
            <a:r>
              <a:rPr lang="en-US" sz="1800" dirty="0">
                <a:solidFill>
                  <a:schemeClr val="tx2"/>
                </a:solidFill>
              </a:rPr>
              <a:t> and </a:t>
            </a:r>
            <a:r>
              <a:rPr lang="en-US" sz="1800" u="sng" dirty="0">
                <a:solidFill>
                  <a:schemeClr val="tx2"/>
                </a:solidFill>
              </a:rPr>
              <a:t>load </a:t>
            </a:r>
            <a:r>
              <a:rPr lang="en-US" sz="1800" u="sng" dirty="0" smtClean="0">
                <a:solidFill>
                  <a:schemeClr val="tx2"/>
                </a:solidFill>
              </a:rPr>
              <a:t>balancers</a:t>
            </a:r>
            <a:r>
              <a:rPr lang="en-US" sz="1800" dirty="0" smtClean="0">
                <a:solidFill>
                  <a:schemeClr val="tx2"/>
                </a:solidFill>
              </a:rPr>
              <a:t>.</a:t>
            </a:r>
          </a:p>
          <a:p>
            <a:pPr marL="0" indent="0">
              <a:spcBef>
                <a:spcPts val="0"/>
              </a:spcBef>
              <a:buNone/>
            </a:pPr>
            <a:r>
              <a:rPr lang="en-US" sz="1800" dirty="0" smtClean="0">
                <a:solidFill>
                  <a:schemeClr val="tx2"/>
                </a:solidFill>
              </a:rPr>
              <a:t> </a:t>
            </a:r>
            <a:endParaRPr lang="en-US" sz="1800" dirty="0">
              <a:solidFill>
                <a:schemeClr val="tx2"/>
              </a:solidFill>
            </a:endParaRPr>
          </a:p>
          <a:p>
            <a:pPr>
              <a:spcBef>
                <a:spcPts val="0"/>
              </a:spcBef>
            </a:pPr>
            <a:r>
              <a:rPr lang="en-US" sz="1800" dirty="0">
                <a:solidFill>
                  <a:schemeClr val="tx2"/>
                </a:solidFill>
              </a:rPr>
              <a:t>Easily scalable in three ways: </a:t>
            </a:r>
            <a:endParaRPr lang="en-US" sz="1800" dirty="0" smtClean="0">
              <a:solidFill>
                <a:schemeClr val="tx2"/>
              </a:solidFill>
            </a:endParaRPr>
          </a:p>
          <a:p>
            <a:pPr lvl="1">
              <a:spcBef>
                <a:spcPts val="0"/>
              </a:spcBef>
            </a:pPr>
            <a:r>
              <a:rPr lang="en-US" sz="1600" dirty="0" smtClean="0">
                <a:solidFill>
                  <a:schemeClr val="tx2"/>
                </a:solidFill>
                <a:cs typeface="Geneva" charset="0"/>
              </a:rPr>
              <a:t>by </a:t>
            </a:r>
            <a:r>
              <a:rPr lang="en-US" sz="1600" dirty="0">
                <a:solidFill>
                  <a:schemeClr val="tx2"/>
                </a:solidFill>
                <a:cs typeface="Geneva" charset="0"/>
              </a:rPr>
              <a:t>decomposition into simple functions (</a:t>
            </a:r>
            <a:r>
              <a:rPr lang="en-US" sz="1600" dirty="0" smtClean="0">
                <a:solidFill>
                  <a:schemeClr val="tx2"/>
                </a:solidFill>
                <a:cs typeface="Geneva" charset="0"/>
              </a:rPr>
              <a:t>microservices)</a:t>
            </a:r>
          </a:p>
          <a:p>
            <a:pPr lvl="1">
              <a:spcBef>
                <a:spcPts val="0"/>
              </a:spcBef>
            </a:pPr>
            <a:r>
              <a:rPr lang="en-US" sz="1600" dirty="0" smtClean="0">
                <a:solidFill>
                  <a:schemeClr val="tx2"/>
                </a:solidFill>
                <a:cs typeface="Geneva" charset="0"/>
              </a:rPr>
              <a:t>by </a:t>
            </a:r>
            <a:r>
              <a:rPr lang="en-US" sz="1600" dirty="0">
                <a:solidFill>
                  <a:schemeClr val="tx2"/>
                </a:solidFill>
                <a:cs typeface="Geneva" charset="0"/>
              </a:rPr>
              <a:t>cloning microservices on </a:t>
            </a:r>
            <a:r>
              <a:rPr lang="en-US" sz="1600" dirty="0" smtClean="0">
                <a:solidFill>
                  <a:schemeClr val="tx2"/>
                </a:solidFill>
                <a:cs typeface="Geneva" charset="0"/>
              </a:rPr>
              <a:t>demand</a:t>
            </a:r>
          </a:p>
          <a:p>
            <a:pPr lvl="1">
              <a:spcBef>
                <a:spcPts val="0"/>
              </a:spcBef>
            </a:pPr>
            <a:r>
              <a:rPr lang="en-US" sz="1600" dirty="0" smtClean="0">
                <a:solidFill>
                  <a:schemeClr val="tx2"/>
                </a:solidFill>
                <a:cs typeface="Geneva" charset="0"/>
              </a:rPr>
              <a:t>by </a:t>
            </a:r>
            <a:r>
              <a:rPr lang="en-US" sz="1600" dirty="0">
                <a:solidFill>
                  <a:schemeClr val="tx2"/>
                </a:solidFill>
                <a:cs typeface="Geneva" charset="0"/>
              </a:rPr>
              <a:t>partitioning data across a </a:t>
            </a:r>
            <a:r>
              <a:rPr lang="en-US" sz="1600" dirty="0" smtClean="0">
                <a:solidFill>
                  <a:schemeClr val="tx2"/>
                </a:solidFill>
                <a:cs typeface="Geneva" charset="0"/>
              </a:rPr>
              <a:t>cluster</a:t>
            </a:r>
          </a:p>
          <a:p>
            <a:pPr>
              <a:spcBef>
                <a:spcPts val="0"/>
              </a:spcBef>
            </a:pPr>
            <a:endParaRPr lang="en-US" sz="1800" dirty="0" smtClean="0">
              <a:solidFill>
                <a:schemeClr val="tx2"/>
              </a:solidFill>
            </a:endParaRPr>
          </a:p>
          <a:p>
            <a:pPr>
              <a:spcBef>
                <a:spcPts val="0"/>
              </a:spcBef>
            </a:pPr>
            <a:r>
              <a:rPr lang="en-US" sz="1800" dirty="0" smtClean="0">
                <a:solidFill>
                  <a:schemeClr val="tx2"/>
                </a:solidFill>
              </a:rPr>
              <a:t>Services </a:t>
            </a:r>
            <a:r>
              <a:rPr lang="en-US" sz="1800" dirty="0">
                <a:solidFill>
                  <a:schemeClr val="tx2"/>
                </a:solidFill>
              </a:rPr>
              <a:t>can be cloned or decommissioned based on user requests in real-time</a:t>
            </a:r>
          </a:p>
        </p:txBody>
      </p:sp>
    </p:spTree>
    <p:extLst>
      <p:ext uri="{BB962C8B-B14F-4D97-AF65-F5344CB8AC3E}">
        <p14:creationId xmlns:p14="http://schemas.microsoft.com/office/powerpoint/2010/main" val="11914282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2"/>
          </p:nvPr>
        </p:nvSpPr>
        <p:spPr>
          <a:xfrm>
            <a:off x="382044" y="1064795"/>
            <a:ext cx="8129439" cy="3288131"/>
          </a:xfrm>
        </p:spPr>
        <p:txBody>
          <a:bodyPr/>
          <a:lstStyle/>
          <a:p>
            <a:pPr marL="0" indent="0">
              <a:lnSpc>
                <a:spcPct val="150000"/>
              </a:lnSpc>
              <a:spcAft>
                <a:spcPts val="900"/>
              </a:spcAft>
              <a:buNone/>
            </a:pPr>
            <a:r>
              <a:rPr lang="en-US" sz="1800" b="1" dirty="0"/>
              <a:t>Shifting to microservices architecture means</a:t>
            </a:r>
          </a:p>
          <a:p>
            <a:pPr>
              <a:lnSpc>
                <a:spcPct val="150000"/>
              </a:lnSpc>
              <a:spcAft>
                <a:spcPts val="900"/>
              </a:spcAft>
            </a:pPr>
            <a:r>
              <a:rPr lang="en-US" sz="1800" dirty="0"/>
              <a:t>Reducing code complexity while increasing operational complexity</a:t>
            </a:r>
          </a:p>
          <a:p>
            <a:pPr>
              <a:lnSpc>
                <a:spcPct val="150000"/>
              </a:lnSpc>
              <a:spcAft>
                <a:spcPts val="900"/>
              </a:spcAft>
            </a:pPr>
            <a:r>
              <a:rPr lang="en-US" sz="1800" dirty="0"/>
              <a:t>Distributing data across multiple processes while ensuring data consistency across processes</a:t>
            </a:r>
          </a:p>
          <a:p>
            <a:pPr>
              <a:lnSpc>
                <a:spcPct val="150000"/>
              </a:lnSpc>
              <a:spcAft>
                <a:spcPts val="900"/>
              </a:spcAft>
            </a:pPr>
            <a:r>
              <a:rPr lang="en-US" sz="1800" dirty="0"/>
              <a:t>Simplifying individual services while raising the complexity of coordinating many services</a:t>
            </a:r>
          </a:p>
        </p:txBody>
      </p:sp>
      <p:sp>
        <p:nvSpPr>
          <p:cNvPr id="2" name="Title 1"/>
          <p:cNvSpPr>
            <a:spLocks noGrp="1"/>
          </p:cNvSpPr>
          <p:nvPr>
            <p:ph type="title"/>
          </p:nvPr>
        </p:nvSpPr>
        <p:spPr/>
        <p:txBody>
          <a:bodyPr/>
          <a:lstStyle/>
          <a:p>
            <a:r>
              <a:rPr lang="en-US" dirty="0"/>
              <a:t>Tradeoffs in Adopting a Microservice Architecture</a:t>
            </a:r>
          </a:p>
        </p:txBody>
      </p:sp>
    </p:spTree>
    <p:extLst>
      <p:ext uri="{BB962C8B-B14F-4D97-AF65-F5344CB8AC3E}">
        <p14:creationId xmlns:p14="http://schemas.microsoft.com/office/powerpoint/2010/main" val="3818317886"/>
      </p:ext>
    </p:extLst>
  </p:cSld>
  <p:clrMapOvr>
    <a:masterClrMapping/>
  </p:clrMapOvr>
  <p:timing>
    <p:tnLst>
      <p:par>
        <p:cTn id="1" dur="indefinite" restart="never" nodeType="tmRoot"/>
      </p:par>
    </p:tnLst>
  </p:timing>
</p:sld>
</file>

<file path=ppt/theme/theme1.xml><?xml version="1.0" encoding="utf-8"?>
<a:theme xmlns:a="http://schemas.openxmlformats.org/drawingml/2006/main" name="academynet_179352 (5)">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Revolution">
      <a:majorFont>
        <a:latin typeface="Trebuchet MS"/>
        <a:ea typeface=""/>
        <a:cs typeface=""/>
        <a:font script="Jpan" typeface="ＭＳ ゴシック"/>
        <a:font script="Hans" typeface="宋体"/>
        <a:font script="Hant" typeface="新細明體"/>
      </a:majorFont>
      <a:minorFont>
        <a:latin typeface="Trebuchet MS"/>
        <a:ea typeface=""/>
        <a:cs typeface=""/>
        <a:font script="Jpan" typeface="ＭＳ ゴシック"/>
        <a:font script="Hans" typeface="宋体"/>
        <a:font script="Hant" typeface="新細明體"/>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academynet_179352 (5)</Template>
  <TotalTime>406</TotalTime>
  <Words>3356</Words>
  <Application>Microsoft Office PowerPoint</Application>
  <PresentationFormat>On-screen Show (16:9)</PresentationFormat>
  <Paragraphs>303</Paragraphs>
  <Slides>35</Slides>
  <Notes>20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35</vt:i4>
      </vt:variant>
    </vt:vector>
  </HeadingPairs>
  <TitlesOfParts>
    <vt:vector size="46" baseType="lpstr">
      <vt:lpstr>SimSun</vt:lpstr>
      <vt:lpstr>Arial</vt:lpstr>
      <vt:lpstr>Avenir Medium</vt:lpstr>
      <vt:lpstr>Calibri</vt:lpstr>
      <vt:lpstr>Geneva</vt:lpstr>
      <vt:lpstr>News Gothic MT</vt:lpstr>
      <vt:lpstr>Times New Roman</vt:lpstr>
      <vt:lpstr>Trebuchet MS</vt:lpstr>
      <vt:lpstr>Tw Cen MT</vt:lpstr>
      <vt:lpstr>Verdana</vt:lpstr>
      <vt:lpstr>academynet_179352 (5)</vt:lpstr>
      <vt:lpstr>Microservices Architecture Software Engineering Presentation</vt:lpstr>
      <vt:lpstr>Outline</vt:lpstr>
      <vt:lpstr>What is a Distributed Software Architecture?</vt:lpstr>
      <vt:lpstr>What is a Microservice Architecture?</vt:lpstr>
      <vt:lpstr>Large companies, such as Amazon, eBay, and Netflix, have already adopted microservice architecture as their main architecture.  </vt:lpstr>
      <vt:lpstr>Visual Interpretation of Architecture Patterns</vt:lpstr>
      <vt:lpstr>Microservice Architecture Advantages</vt:lpstr>
      <vt:lpstr>Microservice Architecture Advantages</vt:lpstr>
      <vt:lpstr>Tradeoffs in Adopting a Microservice Architecture</vt:lpstr>
      <vt:lpstr>When Adopting a Microservice Architecture </vt:lpstr>
      <vt:lpstr>When Adopting a Microservice Architecture </vt:lpstr>
      <vt:lpstr>When Adopting a Microservice Architecture</vt:lpstr>
      <vt:lpstr>When Adopting a Microservice Architecture</vt:lpstr>
      <vt:lpstr>Outline</vt:lpstr>
      <vt:lpstr>Technology Recommendations for Services</vt:lpstr>
      <vt:lpstr>Technology Recommendations for User Interfaces</vt:lpstr>
      <vt:lpstr>Technology Recommendations for Storage</vt:lpstr>
      <vt:lpstr>Technology Recommendations for Database</vt:lpstr>
      <vt:lpstr>Technology Recommendations for Management Tools</vt:lpstr>
      <vt:lpstr>Technology Recommendations for  Security and Identity</vt:lpstr>
      <vt:lpstr>Outline</vt:lpstr>
      <vt:lpstr> Asset Management Implementation Example</vt:lpstr>
      <vt:lpstr>Unified Modeling Language  (UML) Diagrams</vt:lpstr>
      <vt:lpstr>Use Case Diagram for Asset Management Service</vt:lpstr>
      <vt:lpstr>Block Definition Diagram (BDD) for Asset Mgmt. Service</vt:lpstr>
      <vt:lpstr>Component &amp; Data Flow (CDF)  Diagram for Asset Management</vt:lpstr>
      <vt:lpstr>Asset Management Services Activity Diagram</vt:lpstr>
      <vt:lpstr>Asset Management Services Sequence Diagram</vt:lpstr>
      <vt:lpstr>Outline</vt:lpstr>
      <vt:lpstr>Migration Strategy: Use Incremental Refactoring</vt:lpstr>
      <vt:lpstr>When migrating from monolithic to microservices, using incremental refactoring is akin to safely servicing your car when driving 120km/h on the highway, and stopping the car is not an option. </vt:lpstr>
      <vt:lpstr>Migration – Choose a Few Services</vt:lpstr>
      <vt:lpstr>Migration – How to Extract a Module</vt:lpstr>
      <vt:lpstr>Illustration of Monolithic Module Refactoring</vt:lpstr>
      <vt:lpstr>Thank You!</vt:lpstr>
    </vt:vector>
  </TitlesOfParts>
  <Company>The National Academies</Company>
  <LinksUpToDate>false</LinksUpToDate>
  <SharedDoc>false</SharedDoc>
  <HyperlinkBase/>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Ellen Chafee</dc:creator>
  <cp:lastModifiedBy>Negar</cp:lastModifiedBy>
  <cp:revision>85</cp:revision>
  <cp:lastPrinted>2017-10-03T18:06:56Z</cp:lastPrinted>
  <dcterms:created xsi:type="dcterms:W3CDTF">2017-09-13T15:55:57Z</dcterms:created>
  <dcterms:modified xsi:type="dcterms:W3CDTF">2019-12-25T22:48:24Z</dcterms:modified>
</cp:coreProperties>
</file>